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660" r:id="rId2"/>
    <p:sldMasterId id="2147483672" r:id="rId3"/>
    <p:sldMasterId id="2147483684" r:id="rId4"/>
    <p:sldMasterId id="2147483696" r:id="rId5"/>
    <p:sldMasterId id="2147483708" r:id="rId6"/>
  </p:sldMasterIdLst>
  <p:notesMasterIdLst>
    <p:notesMasterId r:id="rId145"/>
  </p:notesMasterIdLst>
  <p:sldIdLst>
    <p:sldId id="519" r:id="rId7"/>
    <p:sldId id="457" r:id="rId8"/>
    <p:sldId id="416" r:id="rId9"/>
    <p:sldId id="404" r:id="rId10"/>
    <p:sldId id="417" r:id="rId11"/>
    <p:sldId id="426" r:id="rId12"/>
    <p:sldId id="458" r:id="rId13"/>
    <p:sldId id="413" r:id="rId14"/>
    <p:sldId id="483" r:id="rId15"/>
    <p:sldId id="440" r:id="rId16"/>
    <p:sldId id="441" r:id="rId17"/>
    <p:sldId id="427" r:id="rId18"/>
    <p:sldId id="436" r:id="rId19"/>
    <p:sldId id="443" r:id="rId20"/>
    <p:sldId id="444" r:id="rId21"/>
    <p:sldId id="428" r:id="rId22"/>
    <p:sldId id="494" r:id="rId23"/>
    <p:sldId id="495" r:id="rId24"/>
    <p:sldId id="484" r:id="rId25"/>
    <p:sldId id="414" r:id="rId26"/>
    <p:sldId id="431" r:id="rId27"/>
    <p:sldId id="529" r:id="rId28"/>
    <p:sldId id="527" r:id="rId29"/>
    <p:sldId id="412" r:id="rId30"/>
    <p:sldId id="566" r:id="rId31"/>
    <p:sldId id="420" r:id="rId32"/>
    <p:sldId id="421" r:id="rId33"/>
    <p:sldId id="423" r:id="rId34"/>
    <p:sldId id="424" r:id="rId35"/>
    <p:sldId id="425" r:id="rId36"/>
    <p:sldId id="460" r:id="rId37"/>
    <p:sldId id="461" r:id="rId38"/>
    <p:sldId id="459" r:id="rId39"/>
    <p:sldId id="462" r:id="rId40"/>
    <p:sldId id="478" r:id="rId41"/>
    <p:sldId id="545" r:id="rId42"/>
    <p:sldId id="479" r:id="rId43"/>
    <p:sldId id="480" r:id="rId44"/>
    <p:sldId id="481" r:id="rId45"/>
    <p:sldId id="482" r:id="rId46"/>
    <p:sldId id="547" r:id="rId47"/>
    <p:sldId id="548" r:id="rId48"/>
    <p:sldId id="549" r:id="rId49"/>
    <p:sldId id="456" r:id="rId50"/>
    <p:sldId id="463" r:id="rId51"/>
    <p:sldId id="464" r:id="rId52"/>
    <p:sldId id="520" r:id="rId53"/>
    <p:sldId id="521" r:id="rId54"/>
    <p:sldId id="522" r:id="rId55"/>
    <p:sldId id="465" r:id="rId56"/>
    <p:sldId id="468" r:id="rId57"/>
    <p:sldId id="477" r:id="rId58"/>
    <p:sldId id="474" r:id="rId59"/>
    <p:sldId id="496" r:id="rId60"/>
    <p:sldId id="497" r:id="rId61"/>
    <p:sldId id="469" r:id="rId62"/>
    <p:sldId id="470" r:id="rId63"/>
    <p:sldId id="523" r:id="rId64"/>
    <p:sldId id="524" r:id="rId65"/>
    <p:sldId id="525" r:id="rId66"/>
    <p:sldId id="526" r:id="rId67"/>
    <p:sldId id="561" r:id="rId68"/>
    <p:sldId id="562" r:id="rId69"/>
    <p:sldId id="563" r:id="rId70"/>
    <p:sldId id="564" r:id="rId71"/>
    <p:sldId id="565" r:id="rId72"/>
    <p:sldId id="442" r:id="rId73"/>
    <p:sldId id="510" r:id="rId74"/>
    <p:sldId id="505" r:id="rId75"/>
    <p:sldId id="503" r:id="rId76"/>
    <p:sldId id="504" r:id="rId77"/>
    <p:sldId id="514" r:id="rId78"/>
    <p:sldId id="511" r:id="rId79"/>
    <p:sldId id="512" r:id="rId80"/>
    <p:sldId id="518" r:id="rId81"/>
    <p:sldId id="513" r:id="rId82"/>
    <p:sldId id="515" r:id="rId83"/>
    <p:sldId id="516" r:id="rId84"/>
    <p:sldId id="509" r:id="rId85"/>
    <p:sldId id="490" r:id="rId86"/>
    <p:sldId id="406" r:id="rId87"/>
    <p:sldId id="429" r:id="rId88"/>
    <p:sldId id="430" r:id="rId89"/>
    <p:sldId id="531" r:id="rId90"/>
    <p:sldId id="534" r:id="rId91"/>
    <p:sldId id="532" r:id="rId92"/>
    <p:sldId id="533" r:id="rId93"/>
    <p:sldId id="432" r:id="rId94"/>
    <p:sldId id="530" r:id="rId95"/>
    <p:sldId id="535" r:id="rId96"/>
    <p:sldId id="536" r:id="rId97"/>
    <p:sldId id="537" r:id="rId98"/>
    <p:sldId id="538" r:id="rId99"/>
    <p:sldId id="435" r:id="rId100"/>
    <p:sldId id="539" r:id="rId101"/>
    <p:sldId id="540" r:id="rId102"/>
    <p:sldId id="541" r:id="rId103"/>
    <p:sldId id="489" r:id="rId104"/>
    <p:sldId id="405" r:id="rId105"/>
    <p:sldId id="446" r:id="rId106"/>
    <p:sldId id="552" r:id="rId107"/>
    <p:sldId id="553" r:id="rId108"/>
    <p:sldId id="554" r:id="rId109"/>
    <p:sldId id="555" r:id="rId110"/>
    <p:sldId id="556" r:id="rId111"/>
    <p:sldId id="557" r:id="rId112"/>
    <p:sldId id="558" r:id="rId113"/>
    <p:sldId id="559" r:id="rId114"/>
    <p:sldId id="560" r:id="rId115"/>
    <p:sldId id="447" r:id="rId116"/>
    <p:sldId id="450" r:id="rId117"/>
    <p:sldId id="491" r:id="rId118"/>
    <p:sldId id="451" r:id="rId119"/>
    <p:sldId id="448" r:id="rId120"/>
    <p:sldId id="452" r:id="rId121"/>
    <p:sldId id="502" r:id="rId122"/>
    <p:sldId id="453" r:id="rId123"/>
    <p:sldId id="449" r:id="rId124"/>
    <p:sldId id="454" r:id="rId125"/>
    <p:sldId id="492" r:id="rId126"/>
    <p:sldId id="493" r:id="rId127"/>
    <p:sldId id="498" r:id="rId128"/>
    <p:sldId id="499" r:id="rId129"/>
    <p:sldId id="500" r:id="rId130"/>
    <p:sldId id="501" r:id="rId131"/>
    <p:sldId id="455" r:id="rId132"/>
    <p:sldId id="472" r:id="rId133"/>
    <p:sldId id="544" r:id="rId134"/>
    <p:sldId id="569" r:id="rId135"/>
    <p:sldId id="546" r:id="rId136"/>
    <p:sldId id="567" r:id="rId137"/>
    <p:sldId id="568" r:id="rId138"/>
    <p:sldId id="466" r:id="rId139"/>
    <p:sldId id="467" r:id="rId140"/>
    <p:sldId id="542" r:id="rId141"/>
    <p:sldId id="473" r:id="rId142"/>
    <p:sldId id="422" r:id="rId143"/>
    <p:sldId id="517" r:id="rId14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C25C901-86B7-42AD-96FD-2E7C4FF75B43}">
          <p14:sldIdLst>
            <p14:sldId id="519"/>
            <p14:sldId id="457"/>
          </p14:sldIdLst>
        </p14:section>
        <p14:section name="Intro" id="{44E6F72F-C35E-4550-9C98-547E0074984F}">
          <p14:sldIdLst>
            <p14:sldId id="416"/>
            <p14:sldId id="404"/>
            <p14:sldId id="417"/>
            <p14:sldId id="426"/>
          </p14:sldIdLst>
        </p14:section>
        <p14:section name="Hazard Alert" id="{85213832-A438-44FC-94BC-0E60FAB89F6C}">
          <p14:sldIdLst>
            <p14:sldId id="458"/>
            <p14:sldId id="413"/>
            <p14:sldId id="483"/>
            <p14:sldId id="440"/>
            <p14:sldId id="441"/>
            <p14:sldId id="427"/>
            <p14:sldId id="436"/>
            <p14:sldId id="443"/>
            <p14:sldId id="444"/>
          </p14:sldIdLst>
        </p14:section>
        <p14:section name="Data Base" id="{3BE33DDF-5BCA-4D4C-97D7-84A1EF486AF5}">
          <p14:sldIdLst>
            <p14:sldId id="428"/>
            <p14:sldId id="494"/>
            <p14:sldId id="495"/>
            <p14:sldId id="484"/>
            <p14:sldId id="414"/>
            <p14:sldId id="431"/>
            <p14:sldId id="529"/>
            <p14:sldId id="527"/>
            <p14:sldId id="412"/>
            <p14:sldId id="566"/>
          </p14:sldIdLst>
        </p14:section>
        <p14:section name="Edge Computing" id="{4FB77A7A-5E0D-4E08-A11B-C66A8D50BE3C}">
          <p14:sldIdLst>
            <p14:sldId id="420"/>
            <p14:sldId id="421"/>
            <p14:sldId id="423"/>
            <p14:sldId id="424"/>
            <p14:sldId id="425"/>
          </p14:sldIdLst>
        </p14:section>
        <p14:section name="Model Predict" id="{A31BC80E-8311-4855-A576-0DC4E38C68C2}">
          <p14:sldIdLst>
            <p14:sldId id="460"/>
          </p14:sldIdLst>
        </p14:section>
        <p14:section name="Statistical Analysis" id="{93109069-62F3-4AC8-B758-1E0A0052FA67}">
          <p14:sldIdLst>
            <p14:sldId id="461"/>
          </p14:sldIdLst>
        </p14:section>
        <p14:section name="Machine Learning" id="{61A37EE2-E22E-4713-B55B-8D21DC3ED21D}">
          <p14:sldIdLst>
            <p14:sldId id="459"/>
            <p14:sldId id="462"/>
            <p14:sldId id="478"/>
            <p14:sldId id="545"/>
            <p14:sldId id="479"/>
            <p14:sldId id="480"/>
            <p14:sldId id="481"/>
            <p14:sldId id="482"/>
            <p14:sldId id="547"/>
            <p14:sldId id="548"/>
            <p14:sldId id="549"/>
            <p14:sldId id="456"/>
          </p14:sldIdLst>
        </p14:section>
        <p14:section name="Domain Knowledge" id="{3E89705F-5FF5-4D6A-92F4-87A759A1FC57}">
          <p14:sldIdLst>
            <p14:sldId id="463"/>
          </p14:sldIdLst>
        </p14:section>
        <p14:section name="Data Understanding" id="{A76C5BD5-6854-4F0C-8A9E-56E90DC71BE4}">
          <p14:sldIdLst>
            <p14:sldId id="464"/>
            <p14:sldId id="520"/>
            <p14:sldId id="521"/>
            <p14:sldId id="522"/>
          </p14:sldIdLst>
        </p14:section>
        <p14:section name="Feature Engineering" id="{236143D9-C99D-44E6-A1E4-1C438CE597C5}">
          <p14:sldIdLst>
            <p14:sldId id="465"/>
            <p14:sldId id="468"/>
            <p14:sldId id="477"/>
            <p14:sldId id="474"/>
            <p14:sldId id="496"/>
            <p14:sldId id="497"/>
            <p14:sldId id="469"/>
            <p14:sldId id="470"/>
            <p14:sldId id="523"/>
            <p14:sldId id="524"/>
            <p14:sldId id="525"/>
            <p14:sldId id="526"/>
            <p14:sldId id="561"/>
            <p14:sldId id="562"/>
            <p14:sldId id="563"/>
            <p14:sldId id="564"/>
            <p14:sldId id="565"/>
          </p14:sldIdLst>
        </p14:section>
        <p14:section name="Fuzzy Control" id="{5E5379D6-7E2B-41AF-AE35-A44E34461772}">
          <p14:sldIdLst>
            <p14:sldId id="442"/>
            <p14:sldId id="510"/>
            <p14:sldId id="505"/>
            <p14:sldId id="503"/>
            <p14:sldId id="504"/>
            <p14:sldId id="514"/>
            <p14:sldId id="511"/>
            <p14:sldId id="512"/>
            <p14:sldId id="518"/>
            <p14:sldId id="513"/>
            <p14:sldId id="515"/>
            <p14:sldId id="516"/>
            <p14:sldId id="509"/>
            <p14:sldId id="490"/>
            <p14:sldId id="406"/>
          </p14:sldIdLst>
        </p14:section>
        <p14:section name="K-Nearest-Neighbor" id="{F513F5C6-7BA3-47C0-ACD9-4D23809724E9}">
          <p14:sldIdLst>
            <p14:sldId id="429"/>
            <p14:sldId id="430"/>
            <p14:sldId id="531"/>
            <p14:sldId id="534"/>
            <p14:sldId id="532"/>
            <p14:sldId id="533"/>
            <p14:sldId id="432"/>
            <p14:sldId id="530"/>
            <p14:sldId id="535"/>
            <p14:sldId id="536"/>
            <p14:sldId id="537"/>
            <p14:sldId id="538"/>
            <p14:sldId id="435"/>
            <p14:sldId id="539"/>
            <p14:sldId id="540"/>
            <p14:sldId id="541"/>
            <p14:sldId id="489"/>
            <p14:sldId id="405"/>
          </p14:sldIdLst>
        </p14:section>
        <p14:section name="Decision Tree" id="{C3213C51-38BB-4682-844B-B6C39EAA6352}">
          <p14:sldIdLst>
            <p14:sldId id="446"/>
            <p14:sldId id="552"/>
            <p14:sldId id="553"/>
            <p14:sldId id="554"/>
            <p14:sldId id="555"/>
            <p14:sldId id="556"/>
            <p14:sldId id="557"/>
            <p14:sldId id="558"/>
            <p14:sldId id="559"/>
            <p14:sldId id="560"/>
          </p14:sldIdLst>
        </p14:section>
        <p14:section name="Random Forest" id="{2E7CCC08-83F7-4D5D-8252-24ABB9C7F843}">
          <p14:sldIdLst>
            <p14:sldId id="447"/>
            <p14:sldId id="450"/>
            <p14:sldId id="491"/>
            <p14:sldId id="451"/>
          </p14:sldIdLst>
        </p14:section>
        <p14:section name="Gradient Boosting Decision Tree" id="{8384120E-788A-4BDB-8B58-B605A7C7E11F}">
          <p14:sldIdLst>
            <p14:sldId id="448"/>
            <p14:sldId id="452"/>
            <p14:sldId id="502"/>
            <p14:sldId id="453"/>
          </p14:sldIdLst>
        </p14:section>
        <p14:section name="Extreme Gradient Boost" id="{11D1EC6B-8924-4882-B65D-CC88F5242510}">
          <p14:sldIdLst>
            <p14:sldId id="449"/>
            <p14:sldId id="454"/>
            <p14:sldId id="492"/>
            <p14:sldId id="493"/>
            <p14:sldId id="498"/>
            <p14:sldId id="499"/>
            <p14:sldId id="500"/>
            <p14:sldId id="501"/>
            <p14:sldId id="455"/>
          </p14:sldIdLst>
        </p14:section>
        <p14:section name="Deep Learning" id="{54E65A24-D5B1-4464-9C2F-EB61A7FE9087}">
          <p14:sldIdLst>
            <p14:sldId id="472"/>
            <p14:sldId id="544"/>
            <p14:sldId id="569"/>
            <p14:sldId id="546"/>
            <p14:sldId id="567"/>
            <p14:sldId id="568"/>
          </p14:sldIdLst>
        </p14:section>
        <p14:section name="Modeling" id="{19975471-919D-4877-A561-41EF1A1730D7}">
          <p14:sldIdLst>
            <p14:sldId id="466"/>
          </p14:sldIdLst>
        </p14:section>
        <p14:section name="Evaluation" id="{7672D24C-B71A-4C4B-BFF6-723F7AC58ECA}">
          <p14:sldIdLst>
            <p14:sldId id="467"/>
            <p14:sldId id="542"/>
            <p14:sldId id="473"/>
            <p14:sldId id="422"/>
          </p14:sldIdLst>
        </p14:section>
        <p14:section name="Data Mining" id="{5D5F7BA4-1399-4387-A514-732178B8F78F}">
          <p14:sldIdLst>
            <p14:sldId id="5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DB5"/>
    <a:srgbClr val="E6E6E6"/>
    <a:srgbClr val="EEEEEE"/>
    <a:srgbClr val="393E46"/>
    <a:srgbClr val="222831"/>
    <a:srgbClr val="FFFAFE"/>
    <a:srgbClr val="40514E"/>
    <a:srgbClr val="404040"/>
    <a:srgbClr val="6B7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0" autoAdjust="0"/>
    <p:restoredTop sz="90025" autoAdjust="0"/>
  </p:normalViewPr>
  <p:slideViewPr>
    <p:cSldViewPr snapToGrid="0">
      <p:cViewPr varScale="1">
        <p:scale>
          <a:sx n="75" d="100"/>
          <a:sy n="75" d="100"/>
        </p:scale>
        <p:origin x="859" y="62"/>
      </p:cViewPr>
      <p:guideLst>
        <p:guide orient="horz" pos="2160"/>
        <p:guide pos="3840"/>
      </p:guideLst>
    </p:cSldViewPr>
  </p:slideViewPr>
  <p:notesTextViewPr>
    <p:cViewPr>
      <p:scale>
        <a:sx n="1" d="1"/>
        <a:sy n="1" d="1"/>
      </p:scale>
      <p:origin x="0" y="0"/>
    </p:cViewPr>
  </p:notesTextViewPr>
  <p:sorterViewPr>
    <p:cViewPr>
      <p:scale>
        <a:sx n="100" d="100"/>
        <a:sy n="100" d="100"/>
      </p:scale>
      <p:origin x="0" y="-18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3D48E-A11D-FA4A-A480-D0D1C8B250CB}" type="datetimeFigureOut">
              <a:rPr kumimoji="1" lang="zh-TW" altLang="en-US" smtClean="0"/>
              <a:t>2021/11/4</a:t>
            </a:fld>
            <a:endParaRPr kumimoji="1" lang="zh-TW" altLang="en-US"/>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47E0D-2C99-454B-875A-EB3007DE4484}" type="slidenum">
              <a:rPr kumimoji="1" lang="zh-TW" altLang="en-US" smtClean="0"/>
              <a:t>‹#›</a:t>
            </a:fld>
            <a:endParaRPr kumimoji="1" lang="zh-TW" altLang="en-US"/>
          </a:p>
        </p:txBody>
      </p:sp>
    </p:spTree>
    <p:extLst>
      <p:ext uri="{BB962C8B-B14F-4D97-AF65-F5344CB8AC3E}">
        <p14:creationId xmlns:p14="http://schemas.microsoft.com/office/powerpoint/2010/main" val="25322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zh.wikipedia.org/wiki/%E4%BB%BF%E7%94%9F%E5%AD%B8"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zh.wikipedia.org/wiki/%E8%AE%A1%E7%AE%97%E6%A8%A1%E5%9E%8B" TargetMode="External"/><Relationship Id="rId5" Type="http://schemas.openxmlformats.org/officeDocument/2006/relationships/hyperlink" Target="https://zh.wikipedia.org/wiki/%E6%95%B0%E5%AD%A6%E6%A8%A1%E5%9E%8B" TargetMode="External"/><Relationship Id="rId4" Type="http://schemas.openxmlformats.org/officeDocument/2006/relationships/hyperlink" Target="https://zh.wikipedia.org/wiki/%E7%94%9F%E7%89%A9%E7%A5%9E%E7%BB%8F%E7%BD%91%E7%BB%9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目前我們所可以收集的資料</a:t>
            </a:r>
            <a:r>
              <a:rPr lang="en-US" altLang="zh-TW" dirty="0" smtClean="0"/>
              <a:t>,</a:t>
            </a:r>
            <a:r>
              <a:rPr lang="zh-TW" altLang="en-US" dirty="0" smtClean="0"/>
              <a:t>是由三輪車上的</a:t>
            </a:r>
            <a:r>
              <a:rPr lang="en-US" altLang="zh-TW" dirty="0" smtClean="0"/>
              <a:t>sensor</a:t>
            </a:r>
            <a:r>
              <a:rPr lang="zh-TW" altLang="en-US" dirty="0" smtClean="0"/>
              <a:t>感測而來</a:t>
            </a:r>
            <a:r>
              <a:rPr lang="en-US" altLang="zh-TW" dirty="0" smtClean="0"/>
              <a:t>,</a:t>
            </a:r>
            <a:r>
              <a:rPr lang="zh-TW" altLang="en-US" dirty="0" smtClean="0"/>
              <a:t>比如說之前就有在訓練的</a:t>
            </a:r>
            <a:r>
              <a:rPr lang="en-US" altLang="zh-TW" dirty="0" smtClean="0"/>
              <a:t>IMU,</a:t>
            </a:r>
            <a:r>
              <a:rPr lang="zh-TW" altLang="en-US" dirty="0" smtClean="0"/>
              <a:t>電池</a:t>
            </a:r>
            <a:r>
              <a:rPr lang="en-US" altLang="zh-TW" dirty="0" smtClean="0"/>
              <a:t>,</a:t>
            </a:r>
            <a:r>
              <a:rPr lang="zh-TW" altLang="en-US" dirty="0" smtClean="0"/>
              <a:t>輪胎數據等等德感測數據</a:t>
            </a:r>
            <a:r>
              <a:rPr lang="en-US" altLang="zh-TW" dirty="0" smtClean="0"/>
              <a:t>, </a:t>
            </a:r>
            <a:r>
              <a:rPr lang="zh-TW" altLang="en-US" dirty="0" smtClean="0"/>
              <a:t>或者是車輛零組件等等的庫存資料系統</a:t>
            </a:r>
            <a:r>
              <a:rPr lang="en-US" altLang="zh-TW" dirty="0" smtClean="0"/>
              <a:t>,</a:t>
            </a:r>
            <a:r>
              <a:rPr lang="zh-TW" altLang="en-US" dirty="0" smtClean="0"/>
              <a:t> 那我們希望使用這些資料</a:t>
            </a:r>
            <a:r>
              <a:rPr lang="en-US" altLang="zh-TW" dirty="0" smtClean="0"/>
              <a:t>,</a:t>
            </a:r>
            <a:r>
              <a:rPr lang="zh-TW" altLang="en-US" dirty="0" smtClean="0"/>
              <a:t> 建構出所謂的智慧車輛系統</a:t>
            </a:r>
            <a:r>
              <a:rPr lang="en-US" altLang="zh-TW" dirty="0" smtClean="0"/>
              <a:t>,</a:t>
            </a:r>
            <a:r>
              <a:rPr lang="zh-TW" altLang="en-US" dirty="0" smtClean="0"/>
              <a:t> 來提升行車的便利性與駕駛安全性</a:t>
            </a:r>
            <a:endParaRPr lang="en-US" altLang="zh-TW" dirty="0" smtClean="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a:t>
            </a:fld>
            <a:endParaRPr kumimoji="1" lang="zh-TW" altLang="en-US"/>
          </a:p>
        </p:txBody>
      </p:sp>
    </p:spTree>
    <p:extLst>
      <p:ext uri="{BB962C8B-B14F-4D97-AF65-F5344CB8AC3E}">
        <p14:creationId xmlns:p14="http://schemas.microsoft.com/office/powerpoint/2010/main" val="185445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急減速就是所謂的急煞</a:t>
            </a:r>
            <a:r>
              <a:rPr lang="en-US" altLang="zh-TW" dirty="0" smtClean="0"/>
              <a:t>, </a:t>
            </a:r>
            <a:r>
              <a:rPr lang="zh-TW" altLang="en-US" dirty="0" smtClean="0"/>
              <a:t>這個相對來說是比較危險的行為</a:t>
            </a:r>
            <a:r>
              <a:rPr lang="en-US" altLang="zh-TW" dirty="0" smtClean="0"/>
              <a:t>,</a:t>
            </a:r>
            <a:r>
              <a:rPr lang="zh-TW" altLang="en-US" dirty="0" smtClean="0"/>
              <a:t> 他不只有急加速上面兩點的損害</a:t>
            </a:r>
            <a:r>
              <a:rPr lang="en-US" altLang="zh-TW" dirty="0" smtClean="0"/>
              <a:t>,</a:t>
            </a:r>
            <a:r>
              <a:rPr lang="zh-TW" altLang="en-US" dirty="0" smtClean="0"/>
              <a:t> 還會有危害周圍其他車輛與自身安全</a:t>
            </a:r>
            <a:r>
              <a:rPr lang="en-US" altLang="zh-TW" dirty="0" smtClean="0"/>
              <a:t>,</a:t>
            </a:r>
            <a:r>
              <a:rPr lang="zh-TW" altLang="en-US" dirty="0" smtClean="0"/>
              <a:t> 對於急減速所需要的定義量</a:t>
            </a:r>
            <a:r>
              <a:rPr lang="en-US" altLang="zh-TW" dirty="0" smtClean="0"/>
              <a:t>,</a:t>
            </a:r>
            <a:r>
              <a:rPr lang="zh-TW" altLang="en-US" dirty="0" smtClean="0"/>
              <a:t> 目前是參考</a:t>
            </a:r>
            <a:r>
              <a:rPr lang="en-US" altLang="zh-TW" dirty="0" smtClean="0"/>
              <a:t>VSCC</a:t>
            </a:r>
            <a:r>
              <a:rPr lang="zh-TW" altLang="en-US" dirty="0" smtClean="0"/>
              <a:t>車輛安全審驗中心的規定</a:t>
            </a:r>
            <a:r>
              <a:rPr lang="en-US" altLang="zh-TW" dirty="0" smtClean="0"/>
              <a:t>, </a:t>
            </a:r>
            <a:r>
              <a:rPr lang="zh-TW" altLang="en-US" dirty="0" smtClean="0"/>
              <a:t>大於每秒</a:t>
            </a:r>
            <a:r>
              <a:rPr lang="en-US" altLang="zh-TW" dirty="0" smtClean="0"/>
              <a:t>4</a:t>
            </a:r>
            <a:r>
              <a:rPr lang="zh-TW" altLang="en-US" dirty="0" smtClean="0"/>
              <a:t>公尺的速度差</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9429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急轉彎的部分也相對較危險</a:t>
            </a:r>
            <a:r>
              <a:rPr lang="en-US" altLang="zh-TW" dirty="0" smtClean="0"/>
              <a:t>, </a:t>
            </a:r>
            <a:r>
              <a:rPr lang="zh-TW" altLang="en-US" dirty="0" smtClean="0"/>
              <a:t>他可能會造成車輛的傾倒或是打滑</a:t>
            </a:r>
            <a:r>
              <a:rPr lang="en-US" altLang="zh-TW" dirty="0" smtClean="0"/>
              <a:t>, </a:t>
            </a:r>
            <a:r>
              <a:rPr lang="zh-TW" altLang="en-US" dirty="0" smtClean="0"/>
              <a:t>定義量是迴轉半徑</a:t>
            </a:r>
            <a:r>
              <a:rPr lang="en-US" altLang="zh-TW" dirty="0" smtClean="0"/>
              <a:t>2.2m</a:t>
            </a:r>
            <a:r>
              <a:rPr lang="zh-TW" altLang="en-US" dirty="0" smtClean="0"/>
              <a:t> 或 </a:t>
            </a:r>
            <a:r>
              <a:rPr lang="en-US" altLang="zh-TW" dirty="0" smtClean="0"/>
              <a:t>30</a:t>
            </a:r>
            <a:r>
              <a:rPr lang="zh-TW" altLang="en-US" dirty="0" smtClean="0"/>
              <a:t>公里過</a:t>
            </a:r>
            <a:r>
              <a:rPr lang="en-US" altLang="zh-TW" dirty="0" smtClean="0"/>
              <a:t>10R</a:t>
            </a:r>
            <a:r>
              <a:rPr lang="zh-TW" altLang="en-US" dirty="0" smtClean="0"/>
              <a:t>的彎道</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5362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下一張會稍微說明</a:t>
            </a:r>
            <a:r>
              <a:rPr lang="en-US" altLang="zh-TW" dirty="0" smtClean="0"/>
              <a:t>data</a:t>
            </a:r>
            <a:r>
              <a:rPr lang="zh-TW" altLang="en-US" dirty="0" smtClean="0"/>
              <a:t> </a:t>
            </a:r>
            <a:r>
              <a:rPr lang="en-US" altLang="zh-TW" dirty="0" smtClean="0"/>
              <a:t>base</a:t>
            </a:r>
            <a:r>
              <a:rPr lang="zh-TW" altLang="en-US" dirty="0" smtClean="0"/>
              <a:t>相關的東西</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16</a:t>
            </a:fld>
            <a:endParaRPr kumimoji="1" lang="zh-TW" altLang="en-US"/>
          </a:p>
        </p:txBody>
      </p:sp>
    </p:spTree>
    <p:extLst>
      <p:ext uri="{BB962C8B-B14F-4D97-AF65-F5344CB8AC3E}">
        <p14:creationId xmlns:p14="http://schemas.microsoft.com/office/powerpoint/2010/main" val="111274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9649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780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90878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這是這次使用的時序型資料庫</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250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787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0919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25</a:t>
            </a:fld>
            <a:endParaRPr kumimoji="1" lang="zh-TW" altLang="en-US"/>
          </a:p>
        </p:txBody>
      </p:sp>
    </p:spTree>
    <p:extLst>
      <p:ext uri="{BB962C8B-B14F-4D97-AF65-F5344CB8AC3E}">
        <p14:creationId xmlns:p14="http://schemas.microsoft.com/office/powerpoint/2010/main" val="54998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短期來看</a:t>
            </a:r>
            <a:r>
              <a:rPr lang="en-US" altLang="zh-TW" dirty="0" smtClean="0"/>
              <a:t>,</a:t>
            </a:r>
            <a:r>
              <a:rPr lang="zh-TW" altLang="en-US" dirty="0" smtClean="0"/>
              <a:t> 我們會先從基本的車輛行為辨認開始著手</a:t>
            </a:r>
            <a:r>
              <a:rPr lang="en-US" altLang="zh-TW" dirty="0" smtClean="0"/>
              <a:t>,</a:t>
            </a:r>
            <a:r>
              <a:rPr lang="zh-TW" altLang="en-US" dirty="0" smtClean="0"/>
              <a:t> 比如說車輛的轉彎</a:t>
            </a:r>
            <a:r>
              <a:rPr lang="en-US" altLang="zh-TW" dirty="0" smtClean="0"/>
              <a:t>,</a:t>
            </a:r>
            <a:r>
              <a:rPr lang="zh-TW" altLang="en-US" dirty="0" smtClean="0"/>
              <a:t>切換車道等等</a:t>
            </a:r>
            <a:r>
              <a:rPr lang="en-US" altLang="zh-TW" dirty="0" smtClean="0"/>
              <a:t>,</a:t>
            </a:r>
            <a:r>
              <a:rPr lang="zh-TW" altLang="en-US" dirty="0" smtClean="0"/>
              <a:t> 再藉此進而訓練危險的駕駛行為</a:t>
            </a:r>
            <a:r>
              <a:rPr lang="en-US" altLang="zh-TW" dirty="0" smtClean="0"/>
              <a:t>,</a:t>
            </a:r>
            <a:r>
              <a:rPr lang="zh-TW" altLang="en-US" dirty="0" smtClean="0"/>
              <a:t> 提供警報的功能提使駕駛人行車的安全</a:t>
            </a:r>
            <a:r>
              <a:rPr lang="en-US" altLang="zh-TW" dirty="0" smtClean="0"/>
              <a:t>,</a:t>
            </a:r>
            <a:r>
              <a:rPr lang="zh-TW" altLang="en-US" dirty="0" smtClean="0"/>
              <a:t> 然後利用回報功能可以方便公司管理</a:t>
            </a:r>
            <a:r>
              <a:rPr lang="en-US" altLang="zh-TW" dirty="0" smtClean="0"/>
              <a:t>,</a:t>
            </a:r>
            <a:r>
              <a:rPr lang="zh-TW" altLang="en-US" dirty="0" smtClean="0"/>
              <a:t> 以及做出紀錄讓車輛維修資訊或成為往後新的訓練</a:t>
            </a:r>
            <a:r>
              <a:rPr lang="en-US" altLang="zh-TW" dirty="0" smtClean="0"/>
              <a:t>input</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5</a:t>
            </a:fld>
            <a:endParaRPr kumimoji="1" lang="zh-TW" altLang="en-US"/>
          </a:p>
        </p:txBody>
      </p:sp>
    </p:spTree>
    <p:extLst>
      <p:ext uri="{BB962C8B-B14F-4D97-AF65-F5344CB8AC3E}">
        <p14:creationId xmlns:p14="http://schemas.microsoft.com/office/powerpoint/2010/main" val="3430693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27</a:t>
            </a:fld>
            <a:endParaRPr kumimoji="1" lang="zh-TW" altLang="en-US"/>
          </a:p>
        </p:txBody>
      </p:sp>
    </p:spTree>
    <p:extLst>
      <p:ext uri="{BB962C8B-B14F-4D97-AF65-F5344CB8AC3E}">
        <p14:creationId xmlns:p14="http://schemas.microsoft.com/office/powerpoint/2010/main" val="1332234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一個程式可以根據過去的經驗</a:t>
            </a:r>
            <a:r>
              <a:rPr lang="en-US" altLang="zh-TW" sz="1200" b="0" i="0" kern="1200" dirty="0" smtClean="0">
                <a:solidFill>
                  <a:schemeClr val="tx1"/>
                </a:solidFill>
                <a:effectLst/>
                <a:latin typeface="+mn-lt"/>
                <a:ea typeface="+mn-ea"/>
                <a:cs typeface="+mn-cs"/>
              </a:rPr>
              <a:t>(Data)</a:t>
            </a:r>
            <a:r>
              <a:rPr lang="zh-TW" altLang="en-US" sz="1200" b="0" i="0" kern="1200" dirty="0" smtClean="0">
                <a:solidFill>
                  <a:schemeClr val="tx1"/>
                </a:solidFill>
                <a:effectLst/>
                <a:latin typeface="+mn-lt"/>
                <a:ea typeface="+mn-ea"/>
                <a:cs typeface="+mn-cs"/>
              </a:rPr>
              <a:t>去做某些的任務</a:t>
            </a:r>
            <a:r>
              <a:rPr lang="en-US" altLang="zh-TW" sz="1200" b="0" i="0" kern="1200" dirty="0" smtClean="0">
                <a:solidFill>
                  <a:schemeClr val="tx1"/>
                </a:solidFill>
                <a:effectLst/>
                <a:latin typeface="+mn-lt"/>
                <a:ea typeface="+mn-ea"/>
                <a:cs typeface="+mn-cs"/>
              </a:rPr>
              <a:t>(Task)</a:t>
            </a:r>
            <a:r>
              <a:rPr lang="zh-TW" altLang="en-US" sz="1200" b="0" i="0" kern="1200" dirty="0" smtClean="0">
                <a:solidFill>
                  <a:schemeClr val="tx1"/>
                </a:solidFill>
                <a:effectLst/>
                <a:latin typeface="+mn-lt"/>
                <a:ea typeface="+mn-ea"/>
                <a:cs typeface="+mn-cs"/>
              </a:rPr>
              <a:t>，然後會有一個評估這些</a:t>
            </a:r>
            <a:r>
              <a:rPr lang="en-US" altLang="zh-TW" sz="1200" b="0" i="0" kern="1200" dirty="0" smtClean="0">
                <a:solidFill>
                  <a:schemeClr val="tx1"/>
                </a:solidFill>
                <a:effectLst/>
                <a:latin typeface="+mn-lt"/>
                <a:ea typeface="+mn-ea"/>
                <a:cs typeface="+mn-cs"/>
              </a:rPr>
              <a:t>Task</a:t>
            </a:r>
            <a:r>
              <a:rPr lang="zh-TW" altLang="en-US" sz="1200" b="0" i="0" kern="1200" dirty="0" smtClean="0">
                <a:solidFill>
                  <a:schemeClr val="tx1"/>
                </a:solidFill>
                <a:effectLst/>
                <a:latin typeface="+mn-lt"/>
                <a:ea typeface="+mn-ea"/>
                <a:cs typeface="+mn-cs"/>
              </a:rPr>
              <a:t>做得好不好的效能評估</a:t>
            </a:r>
            <a:r>
              <a:rPr lang="en-US" altLang="zh-TW" sz="1200" b="0" i="0" kern="1200" dirty="0" smtClean="0">
                <a:solidFill>
                  <a:schemeClr val="tx1"/>
                </a:solidFill>
                <a:effectLst/>
                <a:latin typeface="+mn-lt"/>
                <a:ea typeface="+mn-ea"/>
                <a:cs typeface="+mn-cs"/>
              </a:rPr>
              <a:t>(performance measure)</a:t>
            </a:r>
            <a:r>
              <a:rPr lang="zh-TW" altLang="en-US" sz="1200" b="0" i="0" kern="1200" dirty="0" smtClean="0">
                <a:solidFill>
                  <a:schemeClr val="tx1"/>
                </a:solidFill>
                <a:effectLst/>
                <a:latin typeface="+mn-lt"/>
                <a:ea typeface="+mn-ea"/>
                <a:cs typeface="+mn-cs"/>
              </a:rPr>
              <a:t>，如果這些效能評估可以透過利用過往資料來提升的話，就叫機器學習。</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8095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101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85351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66338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28679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88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015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9502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76399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長期來看</a:t>
            </a:r>
            <a:r>
              <a:rPr lang="en-US" altLang="zh-TW" dirty="0" smtClean="0"/>
              <a:t>,</a:t>
            </a:r>
            <a:r>
              <a:rPr lang="zh-TW" altLang="en-US" dirty="0" smtClean="0"/>
              <a:t> 我們可能可以利用這些數據來做零件損壞的預測</a:t>
            </a:r>
            <a:r>
              <a:rPr lang="en-US" altLang="zh-TW" dirty="0" smtClean="0"/>
              <a:t>,</a:t>
            </a:r>
            <a:r>
              <a:rPr lang="zh-TW" altLang="en-US" dirty="0" smtClean="0"/>
              <a:t> 然後配合做出庫存的備貨等等</a:t>
            </a:r>
            <a:r>
              <a:rPr lang="en-US" altLang="zh-TW" dirty="0" smtClean="0"/>
              <a:t>, </a:t>
            </a:r>
            <a:r>
              <a:rPr lang="zh-TW" altLang="en-US" dirty="0" smtClean="0"/>
              <a:t>最重要的是一邊進行資料探勘</a:t>
            </a:r>
            <a:r>
              <a:rPr lang="en-US" altLang="zh-TW" dirty="0" smtClean="0"/>
              <a:t>,</a:t>
            </a:r>
            <a:r>
              <a:rPr lang="zh-TW" altLang="en-US" dirty="0" smtClean="0"/>
              <a:t> 發現出隱藏在資料中還可以利用的資源</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a:t>
            </a:fld>
            <a:endParaRPr kumimoji="1" lang="zh-TW" altLang="en-US"/>
          </a:p>
        </p:txBody>
      </p:sp>
    </p:spTree>
    <p:extLst>
      <p:ext uri="{BB962C8B-B14F-4D97-AF65-F5344CB8AC3E}">
        <p14:creationId xmlns:p14="http://schemas.microsoft.com/office/powerpoint/2010/main" val="3092260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慣性測量單元</a:t>
            </a:r>
            <a:r>
              <a:rPr lang="en-US" altLang="zh-TW" dirty="0" smtClean="0"/>
              <a:t>,</a:t>
            </a:r>
            <a:r>
              <a:rPr lang="zh-TW" altLang="en-US" dirty="0" smtClean="0"/>
              <a:t> 就所謂的</a:t>
            </a:r>
            <a:r>
              <a:rPr lang="en-US" altLang="zh-TW" dirty="0" smtClean="0"/>
              <a:t>IMU,</a:t>
            </a:r>
            <a:r>
              <a:rPr lang="zh-TW" altLang="en-US" dirty="0" smtClean="0"/>
              <a:t> 是結合了加速器與陀螺儀的工具</a:t>
            </a:r>
            <a:r>
              <a:rPr lang="en-US" altLang="zh-TW" dirty="0" smtClean="0"/>
              <a:t>,</a:t>
            </a:r>
            <a:r>
              <a:rPr lang="zh-TW" altLang="en-US" dirty="0" smtClean="0"/>
              <a:t>對智慧型車輛系統來說</a:t>
            </a:r>
            <a:r>
              <a:rPr lang="en-US" altLang="zh-TW" dirty="0" smtClean="0"/>
              <a:t>,</a:t>
            </a:r>
            <a:r>
              <a:rPr lang="zh-TW" altLang="en-US" dirty="0" smtClean="0"/>
              <a:t>  是最基本且必備的感測器</a:t>
            </a:r>
            <a:r>
              <a:rPr lang="en-US" altLang="zh-TW" dirty="0" smtClean="0"/>
              <a:t>, </a:t>
            </a:r>
            <a:r>
              <a:rPr lang="zh-TW" altLang="en-US" dirty="0" smtClean="0"/>
              <a:t>除了可以用來對車輛狀態做推算以外</a:t>
            </a:r>
            <a:r>
              <a:rPr lang="en-US" altLang="zh-TW" dirty="0" smtClean="0"/>
              <a:t>,</a:t>
            </a:r>
            <a:r>
              <a:rPr lang="zh-TW" altLang="en-US" dirty="0" smtClean="0"/>
              <a:t> 最重要的是可以拿來輔助</a:t>
            </a:r>
            <a:r>
              <a:rPr lang="en-US" altLang="zh-TW" dirty="0" smtClean="0"/>
              <a:t>GPS</a:t>
            </a:r>
            <a:r>
              <a:rPr lang="zh-TW" altLang="en-US" dirty="0" smtClean="0"/>
              <a:t>定位的功能</a:t>
            </a:r>
            <a:r>
              <a:rPr lang="en-US" altLang="zh-TW" dirty="0" smtClean="0"/>
              <a:t>,</a:t>
            </a:r>
            <a:r>
              <a:rPr lang="zh-TW" altLang="en-US" dirty="0" smtClean="0"/>
              <a:t> </a:t>
            </a:r>
            <a:r>
              <a:rPr lang="en-US" altLang="zh-TW" dirty="0" smtClean="0"/>
              <a:t>GPS</a:t>
            </a:r>
            <a:r>
              <a:rPr lang="zh-TW" altLang="en-US" dirty="0" smtClean="0"/>
              <a:t>在許多地方會有接收不到訊號的問題</a:t>
            </a:r>
            <a:r>
              <a:rPr lang="en-US" altLang="zh-TW" dirty="0" smtClean="0"/>
              <a:t>,</a:t>
            </a:r>
            <a:r>
              <a:rPr lang="zh-TW" altLang="en-US" dirty="0" smtClean="0"/>
              <a:t> 所以就必須用</a:t>
            </a:r>
            <a:r>
              <a:rPr lang="en-US" altLang="zh-TW" dirty="0" smtClean="0"/>
              <a:t>IMU</a:t>
            </a:r>
            <a:r>
              <a:rPr lang="zh-TW" altLang="en-US" dirty="0" smtClean="0"/>
              <a:t>做推算</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68437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75043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6880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6523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8670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7524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2987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4601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55338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54226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目前希望的危險駕駛功能</a:t>
            </a:r>
            <a:r>
              <a:rPr lang="en-US" altLang="zh-TW" dirty="0" smtClean="0"/>
              <a:t>,</a:t>
            </a:r>
            <a:r>
              <a:rPr lang="zh-TW" altLang="en-US" dirty="0" smtClean="0"/>
              <a:t> 就可以即時的提醒駕駛危險行為</a:t>
            </a:r>
            <a:r>
              <a:rPr lang="en-US" altLang="zh-TW" dirty="0" smtClean="0"/>
              <a:t>,</a:t>
            </a:r>
            <a:r>
              <a:rPr lang="zh-TW" altLang="en-US" dirty="0" smtClean="0"/>
              <a:t> 並且回報給物流管理公司</a:t>
            </a:r>
            <a:r>
              <a:rPr lang="en-US" altLang="zh-TW" dirty="0" smtClean="0"/>
              <a:t>,</a:t>
            </a:r>
            <a:r>
              <a:rPr lang="zh-TW" altLang="en-US" dirty="0" smtClean="0"/>
              <a:t> 那這功能會有以下這幾個需求</a:t>
            </a:r>
            <a:r>
              <a:rPr lang="en-US" altLang="zh-TW" dirty="0" smtClean="0"/>
              <a:t>,</a:t>
            </a:r>
            <a:r>
              <a:rPr lang="zh-TW" altLang="en-US" dirty="0" smtClean="0"/>
              <a:t> 分別是快速德反映危險行為</a:t>
            </a:r>
            <a:r>
              <a:rPr lang="en-US" altLang="zh-TW" dirty="0" smtClean="0"/>
              <a:t>,</a:t>
            </a:r>
            <a:r>
              <a:rPr lang="zh-TW" altLang="en-US" dirty="0" smtClean="0"/>
              <a:t> 高精準度</a:t>
            </a:r>
            <a:r>
              <a:rPr lang="en-US" altLang="zh-TW" dirty="0" smtClean="0"/>
              <a:t>,</a:t>
            </a:r>
            <a:r>
              <a:rPr lang="zh-TW" altLang="en-US" dirty="0" smtClean="0"/>
              <a:t>這裡的精準度是指</a:t>
            </a:r>
            <a:r>
              <a:rPr lang="en-US" altLang="zh-TW" dirty="0" smtClean="0"/>
              <a:t>precision</a:t>
            </a:r>
            <a:r>
              <a:rPr lang="en-US" altLang="zh-TW" baseline="0" dirty="0" smtClean="0"/>
              <a:t>, </a:t>
            </a:r>
            <a:r>
              <a:rPr lang="zh-TW" altLang="en-US" baseline="0" dirty="0" smtClean="0"/>
              <a:t>然後可以進行回報以及紀錄</a:t>
            </a:r>
            <a:r>
              <a:rPr lang="en-US" altLang="zh-TW" baseline="0" dirty="0" smtClean="0"/>
              <a:t>,</a:t>
            </a:r>
            <a:r>
              <a:rPr lang="zh-TW" altLang="en-US" baseline="0" dirty="0" smtClean="0"/>
              <a:t> 那我們一個個看為何需要以及如何達成這些需求</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1424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2576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429633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1591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5586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62</a:t>
            </a:fld>
            <a:endParaRPr kumimoji="1" lang="zh-TW" altLang="en-US"/>
          </a:p>
        </p:txBody>
      </p:sp>
    </p:spTree>
    <p:extLst>
      <p:ext uri="{BB962C8B-B14F-4D97-AF65-F5344CB8AC3E}">
        <p14:creationId xmlns:p14="http://schemas.microsoft.com/office/powerpoint/2010/main" val="1802000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63</a:t>
            </a:fld>
            <a:endParaRPr kumimoji="1" lang="zh-TW" altLang="en-US"/>
          </a:p>
        </p:txBody>
      </p:sp>
    </p:spTree>
    <p:extLst>
      <p:ext uri="{BB962C8B-B14F-4D97-AF65-F5344CB8AC3E}">
        <p14:creationId xmlns:p14="http://schemas.microsoft.com/office/powerpoint/2010/main" val="176392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64</a:t>
            </a:fld>
            <a:endParaRPr kumimoji="1" lang="zh-TW" altLang="en-US"/>
          </a:p>
        </p:txBody>
      </p:sp>
    </p:spTree>
    <p:extLst>
      <p:ext uri="{BB962C8B-B14F-4D97-AF65-F5344CB8AC3E}">
        <p14:creationId xmlns:p14="http://schemas.microsoft.com/office/powerpoint/2010/main" val="2239007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65</a:t>
            </a:fld>
            <a:endParaRPr kumimoji="1" lang="zh-TW" altLang="en-US"/>
          </a:p>
        </p:txBody>
      </p:sp>
    </p:spTree>
    <p:extLst>
      <p:ext uri="{BB962C8B-B14F-4D97-AF65-F5344CB8AC3E}">
        <p14:creationId xmlns:p14="http://schemas.microsoft.com/office/powerpoint/2010/main" val="2153526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66</a:t>
            </a:fld>
            <a:endParaRPr kumimoji="1" lang="zh-TW" altLang="en-US"/>
          </a:p>
        </p:txBody>
      </p:sp>
    </p:spTree>
    <p:extLst>
      <p:ext uri="{BB962C8B-B14F-4D97-AF65-F5344CB8AC3E}">
        <p14:creationId xmlns:p14="http://schemas.microsoft.com/office/powerpoint/2010/main" val="34391750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8263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那第一個快速地計算出危險顯行為</a:t>
            </a:r>
            <a:r>
              <a:rPr lang="en-US" altLang="zh-TW" dirty="0" smtClean="0"/>
              <a:t>,</a:t>
            </a:r>
            <a:r>
              <a:rPr lang="zh-TW" altLang="en-US" dirty="0" smtClean="0"/>
              <a:t> 目的是要可以再駕駛剛做出危險行為的時候就提出警告</a:t>
            </a:r>
            <a:r>
              <a:rPr lang="en-US" altLang="zh-TW" dirty="0" smtClean="0"/>
              <a:t>,</a:t>
            </a:r>
            <a:r>
              <a:rPr lang="zh-TW" altLang="en-US" dirty="0" smtClean="0"/>
              <a:t> 在事故發生前就避免</a:t>
            </a:r>
            <a:r>
              <a:rPr lang="en-US" altLang="zh-TW" dirty="0" smtClean="0"/>
              <a:t>, </a:t>
            </a:r>
            <a:r>
              <a:rPr lang="zh-TW" altLang="en-US" dirty="0" smtClean="0"/>
              <a:t>那事後再讓駕駛知道今天有做出危險行為</a:t>
            </a:r>
            <a:r>
              <a:rPr lang="en-US" altLang="zh-TW" dirty="0" smtClean="0"/>
              <a:t>,</a:t>
            </a:r>
            <a:r>
              <a:rPr lang="zh-TW" altLang="en-US" dirty="0" smtClean="0"/>
              <a:t> 他可能也不會記得是什麼時候做的</a:t>
            </a:r>
            <a:r>
              <a:rPr lang="en-US" altLang="zh-TW" dirty="0" smtClean="0"/>
              <a:t>,</a:t>
            </a:r>
            <a:r>
              <a:rPr lang="zh-TW" altLang="en-US" dirty="0" smtClean="0"/>
              <a:t> 那我們該如何達成快速且即時的對車梁行無做計算呢</a:t>
            </a:r>
            <a:r>
              <a:rPr lang="en-US" altLang="zh-TW" dirty="0" smtClean="0"/>
              <a:t>,</a:t>
            </a:r>
            <a:r>
              <a:rPr lang="zh-TW" altLang="en-US" dirty="0" smtClean="0"/>
              <a:t> 這個方法就是</a:t>
            </a:r>
            <a:r>
              <a:rPr lang="en-US" altLang="zh-TW" dirty="0" smtClean="0"/>
              <a:t>edge</a:t>
            </a:r>
            <a:r>
              <a:rPr lang="zh-TW" altLang="en-US" dirty="0" smtClean="0"/>
              <a:t> </a:t>
            </a:r>
            <a:r>
              <a:rPr lang="en-US" altLang="zh-TW" dirty="0" smtClean="0"/>
              <a:t>computing,</a:t>
            </a:r>
            <a:r>
              <a:rPr lang="zh-TW" altLang="en-US" dirty="0" smtClean="0"/>
              <a:t> 後面再來說明甚麼是</a:t>
            </a:r>
            <a:r>
              <a:rPr lang="en-US" altLang="zh-TW" dirty="0" smtClean="0"/>
              <a:t>edge</a:t>
            </a:r>
            <a:r>
              <a:rPr lang="zh-TW" altLang="en-US" dirty="0" smtClean="0"/>
              <a:t> </a:t>
            </a:r>
            <a:r>
              <a:rPr lang="en-US" altLang="zh-TW" dirty="0" smtClean="0"/>
              <a:t>computing</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9</a:t>
            </a:fld>
            <a:endParaRPr kumimoji="1" lang="zh-TW" altLang="en-US"/>
          </a:p>
        </p:txBody>
      </p:sp>
    </p:spTree>
    <p:extLst>
      <p:ext uri="{BB962C8B-B14F-4D97-AF65-F5344CB8AC3E}">
        <p14:creationId xmlns:p14="http://schemas.microsoft.com/office/powerpoint/2010/main" val="2282204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45033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7233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01825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55756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9094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8319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038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80803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42277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783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第二個是高</a:t>
            </a:r>
            <a:r>
              <a:rPr lang="en-US" altLang="zh-TW" dirty="0" smtClean="0"/>
              <a:t>precision,</a:t>
            </a:r>
            <a:r>
              <a:rPr lang="en-US" altLang="zh-TW" baseline="0" dirty="0" smtClean="0"/>
              <a:t> precision</a:t>
            </a:r>
            <a:r>
              <a:rPr lang="zh-TW" altLang="en-US" baseline="0" dirty="0" smtClean="0"/>
              <a:t>表示一次的警告中</a:t>
            </a:r>
            <a:r>
              <a:rPr lang="en-US" altLang="zh-TW" baseline="0" dirty="0" smtClean="0"/>
              <a:t>,</a:t>
            </a:r>
            <a:r>
              <a:rPr lang="zh-TW" altLang="en-US" baseline="0" dirty="0" smtClean="0"/>
              <a:t> 有多少是真的必須警告的</a:t>
            </a:r>
            <a:r>
              <a:rPr lang="en-US" altLang="zh-TW" baseline="0" dirty="0" smtClean="0"/>
              <a:t>,</a:t>
            </a:r>
            <a:r>
              <a:rPr lang="zh-TW" altLang="en-US" baseline="0" dirty="0" smtClean="0"/>
              <a:t>跟</a:t>
            </a:r>
            <a:r>
              <a:rPr lang="en-US" altLang="zh-TW" baseline="0" dirty="0" smtClean="0"/>
              <a:t>accuracy</a:t>
            </a:r>
            <a:r>
              <a:rPr lang="zh-TW" altLang="en-US" baseline="0" dirty="0" smtClean="0"/>
              <a:t>是不同的意思</a:t>
            </a:r>
            <a:r>
              <a:rPr lang="en-US" altLang="zh-TW" baseline="0" dirty="0" smtClean="0"/>
              <a:t>,</a:t>
            </a:r>
            <a:r>
              <a:rPr lang="zh-TW" altLang="en-US" baseline="0" dirty="0" smtClean="0"/>
              <a:t>詳細定義會在之後做說明</a:t>
            </a:r>
            <a:r>
              <a:rPr lang="en-US" altLang="zh-TW" baseline="0" dirty="0" smtClean="0"/>
              <a:t>, </a:t>
            </a:r>
            <a:r>
              <a:rPr lang="zh-TW" altLang="en-US" baseline="0" dirty="0" smtClean="0"/>
              <a:t>高</a:t>
            </a:r>
            <a:r>
              <a:rPr lang="en-US" altLang="zh-TW" baseline="0" dirty="0" smtClean="0"/>
              <a:t>precision</a:t>
            </a:r>
            <a:r>
              <a:rPr lang="zh-TW" altLang="en-US" baseline="0" dirty="0" smtClean="0"/>
              <a:t>代表了低誤報率</a:t>
            </a:r>
            <a:r>
              <a:rPr lang="en-US" altLang="zh-TW" baseline="0" dirty="0" smtClean="0"/>
              <a:t>,</a:t>
            </a:r>
            <a:r>
              <a:rPr lang="zh-TW" altLang="en-US" baseline="0" dirty="0" smtClean="0"/>
              <a:t> 會要求低誤報率是因為</a:t>
            </a:r>
            <a:r>
              <a:rPr lang="en-US" altLang="zh-TW" baseline="0" dirty="0" smtClean="0"/>
              <a:t>,</a:t>
            </a:r>
            <a:r>
              <a:rPr lang="zh-TW" altLang="en-US" baseline="0" dirty="0" smtClean="0"/>
              <a:t> 己煞在行車中</a:t>
            </a:r>
            <a:r>
              <a:rPr lang="en-US" altLang="zh-TW" baseline="0" dirty="0" smtClean="0"/>
              <a:t>,</a:t>
            </a:r>
            <a:r>
              <a:rPr lang="zh-TW" altLang="en-US" baseline="0" dirty="0" smtClean="0"/>
              <a:t> 如果有誤報對她來說是挺困擾的</a:t>
            </a:r>
            <a:r>
              <a:rPr lang="en-US" altLang="zh-TW" baseline="0" dirty="0" smtClean="0"/>
              <a:t>,</a:t>
            </a:r>
            <a:r>
              <a:rPr lang="zh-TW" altLang="en-US" baseline="0" dirty="0" smtClean="0"/>
              <a:t> 而且會降低他使用這個功能的意願</a:t>
            </a:r>
            <a:r>
              <a:rPr lang="en-US" altLang="zh-TW" baseline="0" dirty="0" smtClean="0"/>
              <a:t>, </a:t>
            </a:r>
            <a:r>
              <a:rPr lang="zh-TW" altLang="en-US" baseline="0" dirty="0" smtClean="0"/>
              <a:t>那第二個就是之後在處理數據時</a:t>
            </a:r>
            <a:r>
              <a:rPr lang="en-US" altLang="zh-TW" baseline="0" dirty="0" smtClean="0"/>
              <a:t>,</a:t>
            </a:r>
            <a:r>
              <a:rPr lang="zh-TW" altLang="en-US" baseline="0" dirty="0" smtClean="0"/>
              <a:t> 可以不用對每次的警告內容做二次確認來過濾資料</a:t>
            </a:r>
            <a:r>
              <a:rPr lang="en-US" altLang="zh-TW" baseline="0" dirty="0" smtClean="0"/>
              <a:t>, </a:t>
            </a:r>
            <a:r>
              <a:rPr lang="zh-TW" altLang="en-US" baseline="0" dirty="0" smtClean="0"/>
              <a:t> 那我們會用以下這三點來近盡量達成這個需求</a:t>
            </a:r>
            <a:r>
              <a:rPr lang="en-US" altLang="zh-TW" baseline="0" dirty="0" smtClean="0"/>
              <a:t>,</a:t>
            </a:r>
            <a:r>
              <a:rPr lang="zh-TW" altLang="en-US" baseline="0" dirty="0" smtClean="0"/>
              <a:t> 第一個就是拉長判斷時間</a:t>
            </a:r>
            <a:r>
              <a:rPr lang="en-US" altLang="zh-TW" baseline="0" dirty="0" smtClean="0"/>
              <a:t>,</a:t>
            </a:r>
            <a:r>
              <a:rPr lang="zh-TW" altLang="en-US" baseline="0" dirty="0" smtClean="0"/>
              <a:t> 指的是要他持續做出可能一小段時間左右才會對他做出警告</a:t>
            </a:r>
            <a:r>
              <a:rPr lang="en-US" altLang="zh-TW" baseline="0" dirty="0" smtClean="0"/>
              <a:t>,</a:t>
            </a:r>
            <a:r>
              <a:rPr lang="zh-TW" altLang="en-US" baseline="0" dirty="0" smtClean="0"/>
              <a:t> 以免只是感測器的雜訊或者駕駛的小失誤</a:t>
            </a:r>
            <a:r>
              <a:rPr lang="en-US" altLang="zh-TW" baseline="0" dirty="0" smtClean="0"/>
              <a:t>, </a:t>
            </a:r>
            <a:r>
              <a:rPr lang="zh-TW" altLang="en-US" baseline="0" dirty="0" smtClean="0"/>
              <a:t>第二個是離群值的過濾</a:t>
            </a:r>
            <a:r>
              <a:rPr lang="en-US" altLang="zh-TW" baseline="0" dirty="0" smtClean="0"/>
              <a:t>,</a:t>
            </a:r>
            <a:r>
              <a:rPr lang="zh-TW" altLang="en-US" baseline="0" dirty="0" smtClean="0"/>
              <a:t> 用一些濾波的手段</a:t>
            </a:r>
            <a:r>
              <a:rPr lang="en-US" altLang="zh-TW" baseline="0" dirty="0" smtClean="0"/>
              <a:t>, </a:t>
            </a:r>
            <a:r>
              <a:rPr lang="zh-TW" altLang="en-US" baseline="0" dirty="0" smtClean="0"/>
              <a:t>把可能是雜訊的資料濾除</a:t>
            </a:r>
            <a:r>
              <a:rPr lang="en-US" altLang="zh-TW" baseline="0" dirty="0" smtClean="0"/>
              <a:t>, </a:t>
            </a:r>
            <a:r>
              <a:rPr lang="zh-TW" altLang="en-US" baseline="0" dirty="0" smtClean="0"/>
              <a:t>接下來就是提高機器反映縮需要的可信度閥值</a:t>
            </a:r>
            <a:r>
              <a:rPr lang="en-US" altLang="zh-TW" baseline="0" dirty="0" smtClean="0"/>
              <a:t>,</a:t>
            </a:r>
            <a:r>
              <a:rPr lang="zh-TW" altLang="en-US" baseline="0" dirty="0" smtClean="0"/>
              <a:t> 在這個行為的可信度高出一定程度才會提醒</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a:t>
            </a:fld>
            <a:endParaRPr kumimoji="1" lang="zh-TW" altLang="en-US"/>
          </a:p>
        </p:txBody>
      </p:sp>
    </p:spTree>
    <p:extLst>
      <p:ext uri="{BB962C8B-B14F-4D97-AF65-F5344CB8AC3E}">
        <p14:creationId xmlns:p14="http://schemas.microsoft.com/office/powerpoint/2010/main" val="3118277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18615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686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218458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87</a:t>
            </a:fld>
            <a:endParaRPr kumimoji="1" lang="zh-TW" altLang="en-US"/>
          </a:p>
        </p:txBody>
      </p:sp>
    </p:spTree>
    <p:extLst>
      <p:ext uri="{BB962C8B-B14F-4D97-AF65-F5344CB8AC3E}">
        <p14:creationId xmlns:p14="http://schemas.microsoft.com/office/powerpoint/2010/main" val="353411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97</a:t>
            </a:fld>
            <a:endParaRPr kumimoji="1" lang="zh-TW" altLang="en-US"/>
          </a:p>
        </p:txBody>
      </p:sp>
    </p:spTree>
    <p:extLst>
      <p:ext uri="{BB962C8B-B14F-4D97-AF65-F5344CB8AC3E}">
        <p14:creationId xmlns:p14="http://schemas.microsoft.com/office/powerpoint/2010/main" val="733215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56833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101</a:t>
            </a:fld>
            <a:endParaRPr kumimoji="1" lang="zh-TW" altLang="en-US"/>
          </a:p>
        </p:txBody>
      </p:sp>
    </p:spTree>
    <p:extLst>
      <p:ext uri="{BB962C8B-B14F-4D97-AF65-F5344CB8AC3E}">
        <p14:creationId xmlns:p14="http://schemas.microsoft.com/office/powerpoint/2010/main" val="2984015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102</a:t>
            </a:fld>
            <a:endParaRPr kumimoji="1" lang="zh-TW" altLang="en-US"/>
          </a:p>
        </p:txBody>
      </p:sp>
    </p:spTree>
    <p:extLst>
      <p:ext uri="{BB962C8B-B14F-4D97-AF65-F5344CB8AC3E}">
        <p14:creationId xmlns:p14="http://schemas.microsoft.com/office/powerpoint/2010/main" val="3248861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103</a:t>
            </a:fld>
            <a:endParaRPr kumimoji="1" lang="zh-TW" altLang="en-US"/>
          </a:p>
        </p:txBody>
      </p:sp>
    </p:spTree>
    <p:extLst>
      <p:ext uri="{BB962C8B-B14F-4D97-AF65-F5344CB8AC3E}">
        <p14:creationId xmlns:p14="http://schemas.microsoft.com/office/powerpoint/2010/main" val="2523497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104</a:t>
            </a:fld>
            <a:endParaRPr kumimoji="1" lang="zh-TW" altLang="en-US"/>
          </a:p>
        </p:txBody>
      </p:sp>
    </p:spTree>
    <p:extLst>
      <p:ext uri="{BB962C8B-B14F-4D97-AF65-F5344CB8AC3E}">
        <p14:creationId xmlns:p14="http://schemas.microsoft.com/office/powerpoint/2010/main" val="111309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第三個是回報與紀錄的需求</a:t>
            </a:r>
            <a:r>
              <a:rPr lang="en-US" altLang="zh-TW" dirty="0" smtClean="0"/>
              <a:t>,</a:t>
            </a:r>
            <a:r>
              <a:rPr lang="zh-TW" altLang="en-US" dirty="0" smtClean="0"/>
              <a:t> 是因為我們之後將車賣給物流公司</a:t>
            </a:r>
            <a:r>
              <a:rPr lang="en-US" altLang="zh-TW" dirty="0" smtClean="0"/>
              <a:t>,</a:t>
            </a:r>
            <a:r>
              <a:rPr lang="zh-TW" altLang="en-US" dirty="0" smtClean="0"/>
              <a:t> 他們可以利用我們提供的回報紀錄對人員做管理</a:t>
            </a:r>
            <a:r>
              <a:rPr lang="en-US" altLang="zh-TW" dirty="0" smtClean="0"/>
              <a:t>, </a:t>
            </a:r>
            <a:r>
              <a:rPr lang="zh-TW" altLang="en-US" dirty="0" smtClean="0"/>
              <a:t>那我們也可以利用這些紀錄戲來的數據</a:t>
            </a:r>
            <a:r>
              <a:rPr lang="en-US" altLang="zh-TW" dirty="0" smtClean="0"/>
              <a:t>,</a:t>
            </a:r>
            <a:r>
              <a:rPr lang="zh-TW" altLang="en-US" dirty="0" smtClean="0"/>
              <a:t> 後續利用來做其他的數據分析</a:t>
            </a:r>
            <a:r>
              <a:rPr lang="en-US" altLang="zh-TW" dirty="0" smtClean="0"/>
              <a:t>,</a:t>
            </a:r>
            <a:r>
              <a:rPr lang="zh-TW" altLang="en-US" dirty="0" smtClean="0"/>
              <a:t> </a:t>
            </a:r>
            <a:endParaRPr lang="en-US" altLang="zh-TW" dirty="0" smtClean="0"/>
          </a:p>
          <a:p>
            <a:r>
              <a:rPr lang="zh-TW" altLang="en-US" dirty="0" smtClean="0"/>
              <a:t>那我們會用將這些警示結合在物流系統中的報表系統</a:t>
            </a:r>
            <a:r>
              <a:rPr lang="en-US" altLang="zh-TW" dirty="0" smtClean="0"/>
              <a:t>,</a:t>
            </a:r>
            <a:r>
              <a:rPr lang="zh-TW" altLang="en-US" dirty="0" smtClean="0"/>
              <a:t> 然後會使用一個時序型的資料庫</a:t>
            </a:r>
            <a:r>
              <a:rPr lang="en-US" altLang="zh-TW" dirty="0" smtClean="0"/>
              <a:t>,</a:t>
            </a:r>
            <a:r>
              <a:rPr lang="zh-TW" altLang="en-US" dirty="0" smtClean="0"/>
              <a:t> 隨時記錄車輛的所有資訊</a:t>
            </a:r>
            <a:r>
              <a:rPr lang="en-US" altLang="zh-TW" dirty="0" smtClean="0"/>
              <a:t>,</a:t>
            </a:r>
            <a:r>
              <a:rPr lang="zh-TW" altLang="en-US" dirty="0" smtClean="0"/>
              <a:t> 之後可能會產生一個書據分析後結果的網頁平台</a:t>
            </a:r>
            <a:r>
              <a:rPr lang="en-US" altLang="zh-TW" dirty="0" smtClean="0"/>
              <a:t>,</a:t>
            </a:r>
            <a:r>
              <a:rPr lang="zh-TW" altLang="en-US" dirty="0" smtClean="0"/>
              <a:t> 視覺化的呈現我們的數據分析結果</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11</a:t>
            </a:fld>
            <a:endParaRPr kumimoji="1" lang="zh-TW" altLang="en-US"/>
          </a:p>
        </p:txBody>
      </p:sp>
    </p:spTree>
    <p:extLst>
      <p:ext uri="{BB962C8B-B14F-4D97-AF65-F5344CB8AC3E}">
        <p14:creationId xmlns:p14="http://schemas.microsoft.com/office/powerpoint/2010/main" val="1852469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105</a:t>
            </a:fld>
            <a:endParaRPr kumimoji="1" lang="zh-TW" altLang="en-US"/>
          </a:p>
        </p:txBody>
      </p:sp>
    </p:spTree>
    <p:extLst>
      <p:ext uri="{BB962C8B-B14F-4D97-AF65-F5344CB8AC3E}">
        <p14:creationId xmlns:p14="http://schemas.microsoft.com/office/powerpoint/2010/main" val="17854118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106</a:t>
            </a:fld>
            <a:endParaRPr kumimoji="1" lang="zh-TW" altLang="en-US"/>
          </a:p>
        </p:txBody>
      </p:sp>
    </p:spTree>
    <p:extLst>
      <p:ext uri="{BB962C8B-B14F-4D97-AF65-F5344CB8AC3E}">
        <p14:creationId xmlns:p14="http://schemas.microsoft.com/office/powerpoint/2010/main" val="2785334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107</a:t>
            </a:fld>
            <a:endParaRPr kumimoji="1" lang="zh-TW" altLang="en-US"/>
          </a:p>
        </p:txBody>
      </p:sp>
    </p:spTree>
    <p:extLst>
      <p:ext uri="{BB962C8B-B14F-4D97-AF65-F5344CB8AC3E}">
        <p14:creationId xmlns:p14="http://schemas.microsoft.com/office/powerpoint/2010/main" val="1322627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108</a:t>
            </a:fld>
            <a:endParaRPr kumimoji="1" lang="zh-TW" altLang="en-US"/>
          </a:p>
        </p:txBody>
      </p:sp>
    </p:spTree>
    <p:extLst>
      <p:ext uri="{BB962C8B-B14F-4D97-AF65-F5344CB8AC3E}">
        <p14:creationId xmlns:p14="http://schemas.microsoft.com/office/powerpoint/2010/main" val="22629894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109</a:t>
            </a:fld>
            <a:endParaRPr kumimoji="1" lang="zh-TW" altLang="en-US"/>
          </a:p>
        </p:txBody>
      </p:sp>
    </p:spTree>
    <p:extLst>
      <p:ext uri="{BB962C8B-B14F-4D97-AF65-F5344CB8AC3E}">
        <p14:creationId xmlns:p14="http://schemas.microsoft.com/office/powerpoint/2010/main" val="38233156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280657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10593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743153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70136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58411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接下來會說說目前要做出的幾個危險駕駛定義</a:t>
            </a:r>
            <a:r>
              <a:rPr lang="en-US" altLang="zh-TW" dirty="0" smtClean="0"/>
              <a:t>,</a:t>
            </a:r>
            <a:r>
              <a:rPr lang="zh-TW" altLang="en-US" dirty="0" smtClean="0"/>
              <a:t> 目前公司需要的就是這幾個行為</a:t>
            </a:r>
            <a:r>
              <a:rPr lang="en-US" altLang="zh-TW" dirty="0" smtClean="0"/>
              <a:t>,</a:t>
            </a:r>
            <a:r>
              <a:rPr lang="zh-TW" altLang="en-US" dirty="0" smtClean="0"/>
              <a:t> 我們一個一個分析這幾個預測目標</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91711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04694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948796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04656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05131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241452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661190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50230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11282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914840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是一種</a:t>
            </a:r>
            <a:r>
              <a:rPr lang="zh-TW" altLang="en-US" sz="1200" b="0" i="0" u="none" strike="noStrike" kern="1200" dirty="0" smtClean="0">
                <a:solidFill>
                  <a:schemeClr val="tx1"/>
                </a:solidFill>
                <a:effectLst/>
                <a:latin typeface="+mn-lt"/>
                <a:ea typeface="+mn-ea"/>
                <a:cs typeface="+mn-cs"/>
                <a:hlinkClick r:id="rId3" tooltip="仿生學"/>
              </a:rPr>
              <a:t>模仿</a:t>
            </a:r>
            <a:r>
              <a:rPr lang="zh-TW" altLang="en-US" sz="1200" b="0" i="0" u="none" strike="noStrike" kern="1200" dirty="0" smtClean="0">
                <a:solidFill>
                  <a:schemeClr val="tx1"/>
                </a:solidFill>
                <a:effectLst/>
                <a:latin typeface="+mn-lt"/>
                <a:ea typeface="+mn-ea"/>
                <a:cs typeface="+mn-cs"/>
                <a:hlinkClick r:id="rId4" tooltip="生物神經網路"/>
              </a:rPr>
              <a:t>生物神經網路</a:t>
            </a:r>
            <a:r>
              <a:rPr lang="zh-TW" altLang="en-US" sz="1200" b="0" i="0" kern="1200" dirty="0" smtClean="0">
                <a:solidFill>
                  <a:schemeClr val="tx1"/>
                </a:solidFill>
                <a:effectLst/>
                <a:latin typeface="+mn-lt"/>
                <a:ea typeface="+mn-ea"/>
                <a:cs typeface="+mn-cs"/>
              </a:rPr>
              <a:t>結構和功能的</a:t>
            </a:r>
            <a:r>
              <a:rPr lang="zh-TW" altLang="en-US" sz="1200" b="0" i="0" u="none" strike="noStrike" kern="1200" dirty="0" smtClean="0">
                <a:solidFill>
                  <a:schemeClr val="tx1"/>
                </a:solidFill>
                <a:effectLst/>
                <a:latin typeface="+mn-lt"/>
                <a:ea typeface="+mn-ea"/>
                <a:cs typeface="+mn-cs"/>
                <a:hlinkClick r:id="rId5" tooltip="數學模型"/>
              </a:rPr>
              <a:t>數學模型</a:t>
            </a:r>
            <a:r>
              <a:rPr lang="zh-TW" altLang="en-US" sz="1200" b="0" i="0" kern="1200" dirty="0" smtClean="0">
                <a:solidFill>
                  <a:schemeClr val="tx1"/>
                </a:solidFill>
                <a:effectLst/>
                <a:latin typeface="+mn-lt"/>
                <a:ea typeface="+mn-ea"/>
                <a:cs typeface="+mn-cs"/>
              </a:rPr>
              <a:t>或</a:t>
            </a:r>
            <a:r>
              <a:rPr lang="zh-TW" altLang="en-US" sz="1200" b="0" i="0" u="none" strike="noStrike" kern="1200" dirty="0" smtClean="0">
                <a:solidFill>
                  <a:schemeClr val="tx1"/>
                </a:solidFill>
                <a:effectLst/>
                <a:latin typeface="+mn-lt"/>
                <a:ea typeface="+mn-ea"/>
                <a:cs typeface="+mn-cs"/>
                <a:hlinkClick r:id="rId6" tooltip="計算模型"/>
              </a:rPr>
              <a:t>計算模型</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 主要由許多神經元</a:t>
            </a:r>
            <a:r>
              <a:rPr lang="en-US" altLang="zh-TW" sz="1200" b="0" i="0" u="none" strike="noStrike" kern="1200" dirty="0" smtClean="0">
                <a:solidFill>
                  <a:schemeClr val="tx1"/>
                </a:solidFill>
                <a:effectLst/>
                <a:latin typeface="+mn-lt"/>
                <a:ea typeface="+mn-ea"/>
                <a:cs typeface="+mn-cs"/>
              </a:rPr>
              <a:t>(artificial)</a:t>
            </a:r>
            <a:r>
              <a:rPr lang="zh-TW" altLang="en-US" sz="1200" b="0" i="0" u="none" strike="noStrike" kern="1200" dirty="0" smtClean="0">
                <a:solidFill>
                  <a:schemeClr val="tx1"/>
                </a:solidFill>
                <a:effectLst/>
                <a:latin typeface="+mn-lt"/>
                <a:ea typeface="+mn-ea"/>
                <a:cs typeface="+mn-cs"/>
              </a:rPr>
              <a:t>或節點</a:t>
            </a:r>
            <a:r>
              <a:rPr lang="en-US" altLang="zh-TW" sz="1200" b="0" i="0" u="none" strike="noStrike" kern="1200" dirty="0" smtClean="0">
                <a:solidFill>
                  <a:schemeClr val="tx1"/>
                </a:solidFill>
                <a:effectLst/>
                <a:latin typeface="+mn-lt"/>
                <a:ea typeface="+mn-ea"/>
                <a:cs typeface="+mn-cs"/>
              </a:rPr>
              <a:t>(nodes)</a:t>
            </a:r>
            <a:r>
              <a:rPr lang="zh-TW" altLang="en-US" sz="1200" b="0" i="0" u="none" strike="noStrike" kern="1200" dirty="0" smtClean="0">
                <a:solidFill>
                  <a:schemeClr val="tx1"/>
                </a:solidFill>
                <a:effectLst/>
                <a:latin typeface="+mn-lt"/>
                <a:ea typeface="+mn-ea"/>
                <a:cs typeface="+mn-cs"/>
              </a:rPr>
              <a:t>所構成</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6792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為何需要預測急加速呢</a:t>
            </a:r>
            <a:r>
              <a:rPr lang="en-US" altLang="zh-TW" dirty="0" smtClean="0"/>
              <a:t>,</a:t>
            </a:r>
            <a:r>
              <a:rPr lang="zh-TW" altLang="en-US" dirty="0" smtClean="0"/>
              <a:t> 急加速會造成的損害大概就這兩點</a:t>
            </a:r>
            <a:r>
              <a:rPr lang="en-US" altLang="zh-TW" dirty="0" smtClean="0"/>
              <a:t>,</a:t>
            </a:r>
            <a:r>
              <a:rPr lang="zh-TW" altLang="en-US" dirty="0" smtClean="0"/>
              <a:t> 輪胎的壽命減短以及可能造成貨物損毀</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518324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28318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64293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83096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2771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932026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接收機工作特性下曲線面積</a:t>
            </a:r>
            <a:r>
              <a:rPr lang="en-US" altLang="zh-TW" dirty="0" smtClean="0"/>
              <a:t>,</a:t>
            </a:r>
            <a:r>
              <a:rPr lang="en-US" altLang="zh-TW" baseline="0" dirty="0" smtClean="0"/>
              <a:t> </a:t>
            </a:r>
            <a:r>
              <a:rPr lang="zh-TW" altLang="en-US" baseline="0" dirty="0" smtClean="0"/>
              <a:t>在二元分類問題中 </a:t>
            </a:r>
            <a:r>
              <a:rPr lang="en-US" altLang="zh-TW" baseline="0" dirty="0" smtClean="0"/>
              <a:t>,</a:t>
            </a:r>
            <a:r>
              <a:rPr lang="zh-TW" altLang="en-US" baseline="0" dirty="0" smtClean="0"/>
              <a:t> 各種閥值</a:t>
            </a:r>
            <a:r>
              <a:rPr lang="en-US" altLang="zh-TW" baseline="0" dirty="0" smtClean="0"/>
              <a:t>X:</a:t>
            </a:r>
            <a:r>
              <a:rPr lang="zh-TW" altLang="en-US" baseline="0" dirty="0" smtClean="0"/>
              <a:t>誤報 </a:t>
            </a:r>
            <a:r>
              <a:rPr lang="en-US" altLang="zh-TW" baseline="0" dirty="0" smtClean="0"/>
              <a:t>Y:</a:t>
            </a:r>
            <a:r>
              <a:rPr lang="zh-TW" altLang="en-US" baseline="0" dirty="0" smtClean="0"/>
              <a:t>正確回報的點 </a:t>
            </a:r>
            <a:r>
              <a:rPr lang="en-US" altLang="zh-TW" baseline="0" dirty="0" smtClean="0"/>
              <a:t>,</a:t>
            </a:r>
            <a:r>
              <a:rPr lang="zh-TW" altLang="en-US" baseline="0" dirty="0" smtClean="0"/>
              <a:t> 連成直線後以下的面積</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661629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138</a:t>
            </a:fld>
            <a:endParaRPr kumimoji="1" lang="zh-TW" altLang="en-US"/>
          </a:p>
        </p:txBody>
      </p:sp>
    </p:spTree>
    <p:extLst>
      <p:ext uri="{BB962C8B-B14F-4D97-AF65-F5344CB8AC3E}">
        <p14:creationId xmlns:p14="http://schemas.microsoft.com/office/powerpoint/2010/main" val="158651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1BDF3-44B1-E148-8A05-E7BFBCFBEBAC}"/>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5558738-BD58-9B4D-A578-8BE51AC00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0BD4677C-E2CF-FC47-9F22-D176EC1162F4}"/>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E99B86CE-364C-0B48-9021-5320290D36E7}"/>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2C3D9AC9-9E61-BB4C-AE5C-F7C60AD160B2}"/>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152196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13974-94DE-0442-9086-2F7BBABA694A}"/>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BA25F43D-0724-E043-A91E-4FB138E548AF}"/>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BF9A403E-3FF0-EB46-B62B-B41BC567D30D}"/>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055B1200-68AC-174C-9550-791A51ADACE2}"/>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D27CAEE0-1574-9041-8B7E-ED5B625C41A6}"/>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66012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FAE06C8-89FE-4F48-8370-8753C56BD11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AEE7486F-699F-D94C-836C-3E7E66FB216B}"/>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1A226A3-CF9D-9348-9C37-6FA3F61CF24E}"/>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ACA66697-53EF-BC4D-A5F7-F16E4D974CA3}"/>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24A551C-D0B7-CD4A-A0E9-786A86985442}"/>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16877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505E1-FE70-3B42-AB09-D2DDC21E393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70B4E4B-DA83-5545-8802-17B4E8A0C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12C6AA7F-5D4F-AB45-87FE-645E3258F843}"/>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AAC00D2D-7F5B-9141-B95E-9EECDD23E67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8F39BE72-C42C-1E41-A450-64EF2276A90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218050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3ED6BE-54AC-F84E-A256-23508947180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340CE95-9A41-A64F-A389-F3FBC273D240}"/>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3D82985C-E93F-C84B-8B0C-C3E1456B5E77}"/>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5F0D0964-9ACF-A745-ACF4-658624A58C2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D962E789-CB60-2744-9C78-E1CF2AF7C1FE}"/>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859598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8F1C75-7ECC-C947-AE21-220C0B9465C5}"/>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C9216A2B-50DD-624E-BFD3-2454678DB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B81D584A-0B9F-9147-9345-AA16EDF1C7E6}"/>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0C7D6C79-EC3D-3D4E-9D43-91AD626A4451}"/>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4FD4BD01-4B08-4941-92C1-AEFC26C3DBD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689346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37AEE5-8C47-5C47-B9BB-46B52B287E01}"/>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A9E732B-38EA-A04F-8F96-FF474E447694}"/>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4E5625A5-C2E9-FE45-BB6F-530D2B7A389B}"/>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5BD34324-70D3-D147-BEB5-4931F88BA323}"/>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3AAA8451-C62E-2441-A997-E11D54C8E19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C281357D-9189-A447-96DC-FE743A90CFC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32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DCD54-BC09-BF43-8C8C-0B76D658102B}"/>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02AB13DB-F672-6D41-8419-11E10FB25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FF2180D3-20C7-2440-87D2-E5C7C8E88189}"/>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4A1485CC-4010-9D49-A5CF-81DED0F6D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06AAEAB2-BFAB-D54C-B90B-D8C6A7780803}"/>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54573004-6F13-7041-B88D-1F21F13604C7}"/>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1676C9E9-D901-5244-A517-F7882C815013}"/>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42B12E52-F3ED-6F43-967B-27144EB4B803}"/>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068828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74E2D6-55C3-404F-9EFE-F813DA1AA145}"/>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83B2D746-2C47-E544-B1B0-3E39B708A0BC}"/>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7F2FE66B-4C89-8B49-B345-4175BD167781}"/>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73D65C3B-6E03-2A4E-B2B1-B6A9868962CA}"/>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183599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62706402-C8D0-714A-B37E-D54FB36FC9F5}"/>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0263A416-52FC-E143-9526-096BE7713EF2}"/>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62DE48EC-359E-5A45-8FB3-0A46550C1DCF}"/>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830589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0B4FE5-DFF0-B141-A13F-2E78A53CFB7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CA8E567D-A246-7F42-8904-1E07B23C7A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7B2D6954-6A12-6D43-A8E8-E86477253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3B27E148-2092-604A-A7A4-21F457013DEA}"/>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C50502AF-90A5-E342-9C69-6C4166356788}"/>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59F0FB72-AEA3-6C4F-B142-702943146401}"/>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39572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BDCE9-2345-5841-95F9-83264CE9808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757E046-F5DB-E040-95BA-A2B92BCED092}"/>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4248542-0B32-254B-8E8D-83DB4F5DEAB7}"/>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67085B1E-ED43-5147-B0D5-39B2632FBD3E}"/>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A0DCDC72-E72F-D84C-B171-A5D9837AE11C}"/>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1186170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45D34-56E5-B44F-8916-8FC1F3E254BF}"/>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AD718012-8245-B44B-A701-640C3AC30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1FE21D23-3402-E041-A106-66317A90C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7201DDD5-3442-924B-88B8-DE9BCE04F125}"/>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4E404028-0ED8-8148-9459-450F898DD81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6640508A-3435-1048-8821-E71E266B4BA7}"/>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742704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843FEA-49E5-F64E-9979-C747664EEDFE}"/>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D67EC301-FF3C-3C49-8AB8-18B93F5ED7E6}"/>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813A40A-DFE0-7342-9465-881E732266D2}"/>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B6FA9214-7CF1-5D4E-8EDA-9489E81E53F1}"/>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7EE1BEF-3158-8A46-85D1-FA68F8C152A4}"/>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486222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43291E5-24A9-0442-91AC-E2ED1CCC25F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3C3E0421-7483-1F46-93AF-180D1AEC5894}"/>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559BA6A4-5714-9941-BFB2-DF31ED79BBC7}"/>
              </a:ext>
            </a:extLst>
          </p:cNvPr>
          <p:cNvSpPr>
            <a:spLocks noGrp="1"/>
          </p:cNvSpPr>
          <p:nvPr>
            <p:ph type="dt" sz="half" idx="10"/>
          </p:nvPr>
        </p:nvSpPr>
        <p:spPr/>
        <p:txBody>
          <a:body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1B1B4ACA-8F43-5F45-8E3E-7F6B233792A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C3C9FD4-43F8-554E-9C27-320D919973F7}"/>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02384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8759DB-9D3F-AC4B-9B51-F54C81C9D60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78789303-91F2-4B4D-9DA9-90803B470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83E7AD4A-FAE7-9940-B3D5-D1A510F954ED}"/>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AA4A7072-D23C-E248-ADA2-C66069350CFA}"/>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7BD10029-1D17-4041-9EAC-C422B767A406}"/>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2657513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83DA3-9AC7-8C4E-87EF-9BACABDB80B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E350E4B-3FA6-BB46-9480-9B949D3A46A3}"/>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2791525D-F37B-6845-B192-E6F57EF62CDE}"/>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FE9C97CF-DBA3-D648-A4E8-1AEB6F667C1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A18706B-67D1-0C4C-811C-BFFEDEFF1F79}"/>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81804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0A6E7-8AF4-244E-B8C2-D7375B6EFA01}"/>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AE5C6DB2-E556-AA43-A0F9-C827226F6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D2A55197-D9C6-4D4D-BB67-6FDBD511DF6D}"/>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78C2804A-6F97-3940-8E9D-21DF3B4AC87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20E4107-0443-FE41-9F50-240B3FFC72C5}"/>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869638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F277EF-EE3F-C542-85F5-7ADAA9A3CD4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543475E-4D51-F544-B9AE-0E36B375CF81}"/>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B8CF46D1-184F-1E4C-9FC9-653EE59B6E6D}"/>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F2593DF2-D954-594C-B25A-B9D3EDCDAB84}"/>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2AF17A1A-31D5-9641-BE00-4F68E6C62EA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B8D7E8B4-4BE5-514B-A9AD-25FD94E705F3}"/>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9482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0EEB15-2A71-464A-96E1-47BB12C1A1A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2114D673-9999-CC47-BC99-6B4B9008C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BC5AA73A-8882-6542-8810-A386D9BE09DD}"/>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A8BF09F9-C93C-9149-8B47-60E547AEF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29430E1D-1BE5-FE4C-84B6-4BF5B462561B}"/>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9CCE3477-F51A-D449-B2C5-479575CAD0FF}"/>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1BD3ECAE-8F54-4842-9FBB-179A13DAE601}"/>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EFEA4F50-FD81-F44A-92CA-32C22D8C454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189820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B15041-B403-5947-BE80-90E813A8AFF4}"/>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7610EA6C-8E36-ED48-BB75-C34C0E096E90}"/>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0F4500D7-24A7-9F40-AC45-7887570CBBA3}"/>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1C423016-C354-434C-B655-1F327BAF27F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2351891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E1B6D97B-E343-7F42-A6E2-D64DEFABD45B}"/>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074D439F-0855-624D-9B33-9190C8415ACF}"/>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1E905151-EDF7-354B-A774-45DCCC60EC7A}"/>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63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95F7A0-BD0E-1749-9FA2-1690A4F2A43E}"/>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04A2C9E4-F8BA-854C-92BF-0F08CE5C17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7EB9D246-106C-264E-A4CA-E9034050F439}"/>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8DA60CCE-A5A7-744F-A501-5DCA99CADBCB}"/>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2762F10-2CA7-7447-A07B-41D657A9966B}"/>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603905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D82A11-9544-714C-A9DC-B0E8B6DB599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4754772-D366-7E41-B696-7AC55E5EB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E743AB94-D7C7-8745-9162-AD7F27B0C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8BEEDC9C-5437-6E45-AB05-212945622B43}"/>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7B24075A-BB39-694C-810A-B3FA43540D6D}"/>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35C90E24-12E3-514C-8C65-35F807136DF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1309286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E9D9B-2CBB-C142-ABE0-BF83C9A0FA46}"/>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C2CB8AC8-2758-B649-BFC2-25A209B2A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0F650178-3E59-044B-9C60-0FFF86439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62AB4F0F-34DB-384E-A199-2CEAF8935152}"/>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760BD0F3-0AD4-5641-8E9A-D6BB4F9478B5}"/>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1265BC53-154A-384B-BDD2-89F46C4796A6}"/>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024974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9E769-F38B-594D-9146-5A7498B5EFB9}"/>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111A9593-0AB1-2342-BBCC-F200B83E98D0}"/>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AA2194CD-EB2C-6141-941A-2011F667C9B1}"/>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F395FEAE-06D3-6E46-B1C7-AF87234D6BAC}"/>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71F98B3B-42A2-5443-8401-711ED1557765}"/>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626389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0A947D-1E23-C34D-AE00-72100319DBE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19563AA6-0634-B24E-8384-412A9F970B98}"/>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5E91291-FA68-A340-97D0-9B618A406793}"/>
              </a:ext>
            </a:extLst>
          </p:cNvPr>
          <p:cNvSpPr>
            <a:spLocks noGrp="1"/>
          </p:cNvSpPr>
          <p:nvPr>
            <p:ph type="dt" sz="half" idx="10"/>
          </p:nvPr>
        </p:nvSpPr>
        <p:spPr/>
        <p:txBody>
          <a:body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D6C2F413-5A63-A647-B0A6-A74937A56F5D}"/>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70AB994-D079-A54F-9963-7C4CBFFC84AC}"/>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103559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2AC4D-C5B9-8144-A051-3B09C847E77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E60FAD36-6C15-8348-A420-9E103F371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F1D5EB74-A396-D54F-AD16-B74EF70FD1E8}"/>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C9A0ACF6-D107-594D-AB86-E64C2B637F59}"/>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316D14B-BE27-9F46-8FD0-9D8B4D95DDAD}"/>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745318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79E603-BB09-6947-AA2B-130D0959D0CF}"/>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4E0B51A-65AF-0141-B9B0-4A2B40E8431F}"/>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1CF0217F-7121-7C45-B3DA-42BB773AC0F9}"/>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E2E2246F-8170-B84E-99BA-57FB7C590525}"/>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CEB576E2-8A69-5044-8279-4B9E04C3E931}"/>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1210960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80452-E312-ED40-BB61-452FC7A2E5B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FC8CC405-1C36-D248-A432-CC4CF8258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044E7085-8130-9C46-99E8-254D10A2F05D}"/>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642969D8-CCD5-A84E-A5F1-8BAE5BFFF7AF}"/>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E94DD62-52C2-7C46-8941-D0E50A38C1AE}"/>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160194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4970E8-4ADB-9D41-84DB-83BE0E2C324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CE77B51-E097-4F49-94E6-3F6F2E7D5C7B}"/>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D19C8E4A-6B0E-6544-81C1-EE0557195060}"/>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8E0CB7A7-C780-BD4F-B43E-481CDD1AC9E9}"/>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95DFA031-B5DF-5B49-A539-748E3BCFC581}"/>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BE69A3E-BB9B-DE41-9D57-B13CC15642AE}"/>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261005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00EDB2-61FB-8446-9C46-396423E7491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EA621ACC-2C1A-374D-8C1B-70EA103B6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4784F4E9-0E66-6343-8966-15ECAB360999}"/>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9A74F495-76EA-3940-88A0-F76F0BCB68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50B7DBAF-6C61-F741-930B-2A6CFCD05366}"/>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DC0F990F-C7EF-5047-8430-5C990571EEF9}"/>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8C329517-FC6B-D84F-BC6B-CAFEF67B89A8}"/>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98307DFA-30DA-F147-8383-8BABFA2D83E7}"/>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524473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65F05-865E-0441-AB33-1B86FFB9188B}"/>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EA4C7EFC-A6B4-1F46-A8ED-C31DEE24CC41}"/>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5D5980C3-9557-EF4E-830A-E324DFBE7D4B}"/>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F2033A38-576F-6C48-AADB-DA2AFFE93C88}"/>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281947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08BE0-A57B-C543-9BBE-FB688E542D7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E48D077-C782-7543-93B8-7AA7BFF606AC}"/>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594B34A7-1FDB-5C47-9A06-9B734390DDF5}"/>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9AD10AA8-93A7-1647-8BF9-540080A43039}"/>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F0235EA2-0AA1-874D-A781-5669D6ABA58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A210164D-885E-B247-B382-FD3BBE86BD45}"/>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673276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1F9222F7-32FA-2D47-A574-8CA4343D7744}"/>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E66B4C1A-3F7D-1E40-B693-AB921F4D5256}"/>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2D208AA2-FAC5-5D40-AE7E-ADB226120F4A}"/>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4168439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88E7CA-5750-6344-A8A1-4D699C2F781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F7EA09E-989A-2A47-8019-47CBFAD11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6BDD8C07-4848-8940-8CE3-119F3F007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95A92169-C75B-364D-B7E9-D351DE8CFB5B}"/>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81C17EC9-701F-0E49-AE7D-ECFB5450A791}"/>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95F6D37-2A18-DE4C-A725-4BBD781880E7}"/>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1722290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7D9B8-E74F-6F42-BC60-46DE3F88B0B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FF7FA97-3C2D-254E-9D09-628193FC43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ADDAEAE2-4DA6-DD4B-9474-9D7E9225C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2A2FF4F3-5CA8-5A45-B446-BE9942A7CE87}"/>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E57E65E5-E973-8C4A-9DFB-E89499D73C9E}"/>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9E2EE1B-1DC7-B348-82FE-F62DA9E5FCDC}"/>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762353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2BF99A-E2C6-BD42-87A1-AF61A638A060}"/>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4738F168-9818-F44A-826C-9A6EB5996448}"/>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9EC0BEC-DE72-2545-AD15-F0B95442A3A0}"/>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E29E5D37-563E-724E-B56B-3D37B753BBEA}"/>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ECCF2E9-E982-B642-AE86-71DEA2B42BD4}"/>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25856361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9857BF1-EEF9-BF44-9BBA-B1CC4EFC381D}"/>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679CA415-33C7-934E-A314-10CD7AD44FDE}"/>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2AA22E1-611B-7D4A-970C-76385AC0697F}"/>
              </a:ext>
            </a:extLst>
          </p:cNvPr>
          <p:cNvSpPr>
            <a:spLocks noGrp="1"/>
          </p:cNvSpPr>
          <p:nvPr>
            <p:ph type="dt" sz="half" idx="10"/>
          </p:nvPr>
        </p:nvSpPr>
        <p:spPr/>
        <p:txBody>
          <a:body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BF85C699-1F32-7B47-8773-1BEC63A08694}"/>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30C0B97-3811-1443-889B-5F63BED55152}"/>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4780946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EDB3E-ACEA-8841-8CA4-9AAA28EF3ECF}"/>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245E872D-0966-2345-9CE2-DEBC8303E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CAA0D0EB-4D40-1D41-A1F8-6DB51FE080AF}"/>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D24E3E7D-9011-BF40-BCBB-4AEFA842320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D8E5050-9E12-EF49-9822-2C269B7EB632}"/>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86417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A4F7D9-75DD-3148-ACF9-BB284D0DCD3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37B1B52-9C50-A649-8317-568BC59273F5}"/>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74C9072C-4C63-CB41-BA33-9E835ACFF0B6}"/>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BF205C87-FE71-BD4C-9079-429A3F71ECBB}"/>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0671C1A-EEA8-0B4A-8AF0-BDCBCC03120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3351679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8F6424-2EA8-804C-8E3C-1652699D9E22}"/>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29F73586-D208-6A43-B12E-DBDEF7E30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E994992E-CDD2-BF44-A8FA-7CD771F08B8A}"/>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D2B09FF5-6493-D848-8862-5A64828A4F8E}"/>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7BD5F43-966A-744B-B10F-6A211B707971}"/>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660102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8783E5-FE0C-9447-BC24-EF494E15F1D6}"/>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473C7E2-2684-524D-BC10-D671B99C46EC}"/>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049E3240-D7DF-0F4A-ACF3-FD148C4404C5}"/>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E174739D-7156-FB49-AD9F-F0F19E4C199B}"/>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DD4ECF63-8BD0-5F4D-B9C9-8B8C801C6F4C}"/>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75DD9B47-6021-394C-8B20-B6BB4C10AED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1822873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C66A5-5680-8B4F-A869-C2A8EC169EF4}"/>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02F1570-C834-1444-87BD-2AC9A7BEF2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FFAF93AE-9365-314D-9ECD-14E035216B6B}"/>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84BBA50E-CECD-B147-B77A-F8B9621D1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4C826C0B-AC8A-E34D-9EAA-E3144CDE0680}"/>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CD8BFDAA-7231-494E-9E57-DD80B45C44D8}"/>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9CA7D43E-A038-E941-A3E5-06BA5223CCD2}"/>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2DC89598-0E9F-DE43-9D30-74744DDF0F3F}"/>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6647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8A2E48-1356-324D-BF2F-7D6593991117}"/>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1DEB723A-137C-6942-82E2-1E6DBE210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2CC7039F-8C40-3743-834C-02B77E2CDF28}"/>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F8B1FB3C-E9D3-764A-B7B3-AC8AA82C9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F1801FCC-2076-7D44-BB03-46BAE6887A59}"/>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73EF77DA-DD09-4245-B3A0-16A95DFA0C07}"/>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5D13B466-2772-9447-BF18-84BA0BE2844F}"/>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93AAE78F-8E23-254B-B8AB-F93C3C002750}"/>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001402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D8771-7F15-DD49-AE17-BBCA6A88A3F3}"/>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E4BCA902-D0A9-5D44-A3FF-4EA6E74DB001}"/>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40E6D241-281C-6441-B17C-F5D907B233BC}"/>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5397AA4C-6489-7441-92F1-B35CF5D26CA5}"/>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652788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95D524DC-3B3F-5A47-ACC6-DAE8341A4213}"/>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5807256B-3BD1-7146-9714-39C2F970B3E3}"/>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672E5CE4-CF4C-B04A-841B-74AE01DBE8A9}"/>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669731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8E393A-5817-C64D-8B8F-2D8FA19D018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EAEA3C-E7A1-0F4D-9E2D-2D8A9D1F2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5CBB5992-CD73-F34F-80DF-DDBE9D81E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4A456F79-4733-5D45-A415-5EE106CA745D}"/>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51D205ED-14C5-E045-9AA8-A59351ADB45A}"/>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16B8E94-F294-6942-ACEF-3EFE7AEA310F}"/>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413151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72DF3-D994-464D-9FE7-66402DCD66D1}"/>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70CA4A8-C374-C741-9538-431A5C979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8C38A6C5-C80E-5D48-8F9B-570EE47D6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259EC831-66E9-E543-B83B-408758158B37}"/>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8EA75EC3-7EB7-D24F-AED8-EBDB181F2534}"/>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F2D127C4-507E-6144-B7C7-89C5D0CCB69D}"/>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4935892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79289-FE19-2D42-B7A1-26D818E29310}"/>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552AECC3-7228-7347-A248-3C34641195B5}"/>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E86DFEB-D397-694A-AF6C-176B4FD51818}"/>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F1161275-D7DC-574F-8A66-FCF1DC135FAC}"/>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7694EAA-DC23-E846-93E3-4A989B108A49}"/>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1177743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9CEA5B1-DBD5-7941-B6C4-DE1A45C343D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3E4BCA3A-7424-9844-B6EE-4BA3FDEE0D2C}"/>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3E5F6774-3C24-2C44-8C57-E1FA1D580943}"/>
              </a:ext>
            </a:extLst>
          </p:cNvPr>
          <p:cNvSpPr>
            <a:spLocks noGrp="1"/>
          </p:cNvSpPr>
          <p:nvPr>
            <p:ph type="dt" sz="half" idx="10"/>
          </p:nvPr>
        </p:nvSpPr>
        <p:spPr/>
        <p:txBody>
          <a:body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200AFA08-D060-534C-8514-9C89666D24FF}"/>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D608FCF-B8F0-4041-8AD6-E0109B37C29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099984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A0AC2-1719-8E46-AEBD-D7684234F96F}"/>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3281CCC9-00F2-B540-BB38-A950BCC25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EB25D573-7D3A-B040-A61F-8943FAD3C387}"/>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546B2A21-6FB5-4740-846C-9775A115F227}"/>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654C4363-7D2F-BE47-ADE9-FD4D98EF765E}"/>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9614739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D3859-E6E2-0F4D-9C8E-04BA9C6AE6FD}"/>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08765F0-81D4-BA47-852B-C034DE668441}"/>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BD0969E0-817D-BC45-BC98-C4CC75D1B5F3}"/>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D4F00E2D-B6A2-024E-B367-36E4F0703643}"/>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7A99CAE-176B-F340-941C-2E6297DE1F07}"/>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1100883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63B3B0-22DB-D843-9DDF-5CEBB96D2BF3}"/>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3252A4BE-4E92-AF48-B094-01D271A67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6017D39E-5A13-D443-BA28-E806076F9758}"/>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9B142820-E105-6C46-943B-01BC4BCBC255}"/>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3DCFA5C0-A274-BA42-BBA5-1B3440CD2CE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1725070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4783A-2CC1-1444-9AD0-659B9E414BF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674321F-7FC3-444F-9004-080536B8C194}"/>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9894B52-09D4-F644-9C43-C9A64EFC5687}"/>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0D9FC07C-1B0D-2B4C-8064-66FB4984DAE3}"/>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F950D83F-5618-B447-B9A4-85E6C78C3F3C}"/>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6428C168-A405-924B-8499-75DCA3F98F1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499343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9E01C-C491-E84B-9C4D-3AD7AC4C82C8}"/>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4F7CD00A-D7E1-664F-9C9F-3170B5BC906C}"/>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F4097A31-899C-7148-8CD8-9583E69D543C}"/>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0A5C3AF0-C089-554D-BCBB-66071EDB18D9}"/>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773032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D4F1F-A41C-5549-B352-8CCCE0D2FD27}"/>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D44DE58D-D480-6643-A273-10CA52855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5E07F607-D83E-6847-BAB6-04E7220040B0}"/>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D1B1CB03-20C9-5A44-AAF0-BF87EA7CA4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5D5C62A2-2AB4-7342-B75F-B9A92670F2BE}"/>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5CC5757D-C7B5-F340-BBE7-81A67E512722}"/>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8" name="頁尾預留位置 7">
            <a:extLst>
              <a:ext uri="{FF2B5EF4-FFF2-40B4-BE49-F238E27FC236}">
                <a16:creationId xmlns:a16="http://schemas.microsoft.com/office/drawing/2014/main" id="{124E64FA-F572-4B43-ADDB-FE9C5F9DC70A}"/>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DAD507CC-FCAA-3745-A661-2BF5F53CEF9D}"/>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5162691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59B9E-11EB-A843-B725-7E4934A816CD}"/>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6AF2997D-4B35-E449-9DD3-93764DD400C0}"/>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4" name="頁尾預留位置 3">
            <a:extLst>
              <a:ext uri="{FF2B5EF4-FFF2-40B4-BE49-F238E27FC236}">
                <a16:creationId xmlns:a16="http://schemas.microsoft.com/office/drawing/2014/main" id="{191203BB-91F7-9A44-8655-C19D97E7A184}"/>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4787F8A7-F61B-864B-B5CA-1AF3FFAB7320}"/>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267839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336FA72A-4ECA-E649-8539-CC0D33B5E3E3}"/>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7B5494EC-3C8F-8248-A808-0E70C1D3BED3}"/>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BA673AA2-2DB5-8B45-A761-F1C781DCF4B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409648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B93AF0-2DBC-6D47-9038-DE15E9B4C5D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4C827F7-5EA9-DC49-A49F-21A671A58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FE007B7C-9D3A-3740-B2E3-BEADC643B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B9314C48-CCE1-7B48-A919-BE4F381828F2}"/>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1FD65BDC-CB47-8746-85B7-A751C7F874C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80287E07-4683-1849-A33D-D9595557B66A}"/>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9222560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DDF53-A130-814E-BDBF-D6C4CEAF87A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ED26EB94-FA56-9444-8334-0209AA85D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DF83BBDD-0764-474C-BDD0-EA5B5155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946EFAFD-F99D-ED4E-97FC-117BF0983CFA}"/>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F452FC34-171A-634D-A2B2-8C53D440F9F9}"/>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80732F69-3126-3040-95C0-BE57578A103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16310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3816DB-C3A9-984B-ABBB-981C12602723}"/>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0F60A680-30F0-2F42-8EEB-B4AE3CCD31FD}"/>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AB7D393-03B0-B840-9E2F-9D1325C2D725}"/>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4CF9C62D-423A-7944-8870-988B9C583984}"/>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8BF342F4-B18F-DD43-8DC0-24E64981FA8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3230718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DFB15AB-16B8-2A4B-9D94-E4908BAF1027}"/>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CB455983-4E7C-784E-B74A-F3B4C9C74FD6}"/>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C47645E-F67C-7B44-817E-8CE050A0991A}"/>
              </a:ext>
            </a:extLst>
          </p:cNvPr>
          <p:cNvSpPr>
            <a:spLocks noGrp="1"/>
          </p:cNvSpPr>
          <p:nvPr>
            <p:ph type="dt" sz="half" idx="10"/>
          </p:nvPr>
        </p:nvSpPr>
        <p:spPr/>
        <p:txBody>
          <a:body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5EF14EB6-E3FC-DE44-9F2B-8A225199F52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9927F06-1C0A-5E49-A6E8-D0E682207A2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76201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90245C14-55E5-8841-AF19-19A0D59FC04F}"/>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3" name="頁尾預留位置 2">
            <a:extLst>
              <a:ext uri="{FF2B5EF4-FFF2-40B4-BE49-F238E27FC236}">
                <a16:creationId xmlns:a16="http://schemas.microsoft.com/office/drawing/2014/main" id="{66F7DEA1-6EDC-A94A-8E1E-53CD13267549}"/>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2A0B2D24-E869-5D40-87D4-AD79F81BEEAC}"/>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29798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D1F2C1-591A-0F43-A96C-704512235AE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F60C8D8-A835-304E-B5BB-E80579CEA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44E58FFC-DB47-1542-866A-BAEED0B83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542B38F4-7E61-A745-916E-02973C96B4C0}"/>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958AD0CA-B6B4-C24A-B4CC-2F2861FD21A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489E7EF0-B63C-2C4D-850A-82C51F15D428}"/>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406814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4BBDD-0E7A-2B4C-90F0-C35C8AEB06C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D274E94-BBD2-BA45-9C7A-ACD89BC06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FFFDBB08-5F12-764F-BECF-2166D8316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A717A589-C4D1-FE4C-B8AD-8B3EE9300D97}"/>
              </a:ext>
            </a:extLst>
          </p:cNvPr>
          <p:cNvSpPr>
            <a:spLocks noGrp="1"/>
          </p:cNvSpPr>
          <p:nvPr>
            <p:ph type="dt" sz="half" idx="10"/>
          </p:nvPr>
        </p:nvSpPr>
        <p:spPr/>
        <p:txBody>
          <a:bodyPr/>
          <a:lstStyle/>
          <a:p>
            <a:fld id="{2B29C3B5-CDCF-F747-8BA9-6B34276F4B9D}" type="datetimeFigureOut">
              <a:rPr kumimoji="1" lang="zh-TW" altLang="en-US" smtClean="0"/>
              <a:t>2021/11/4</a:t>
            </a:fld>
            <a:endParaRPr kumimoji="1" lang="zh-TW" altLang="en-US"/>
          </a:p>
        </p:txBody>
      </p:sp>
      <p:sp>
        <p:nvSpPr>
          <p:cNvPr id="6" name="頁尾預留位置 5">
            <a:extLst>
              <a:ext uri="{FF2B5EF4-FFF2-40B4-BE49-F238E27FC236}">
                <a16:creationId xmlns:a16="http://schemas.microsoft.com/office/drawing/2014/main" id="{A8CD6BDB-8165-674C-8FB7-9CCE237B827B}"/>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CDB21E86-0A5B-324E-869F-A4EBFFD615DA}"/>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677222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B7DA1D6A-BBE3-5842-AF64-00845E8F5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F6EA4BFA-6653-CA42-8C4D-6656769B1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91DF2972-3843-764E-A3B7-BA86F871E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9C3B5-CDCF-F747-8BA9-6B34276F4B9D}"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63D08A08-6ACB-7248-994A-DD69859F10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8793A55A-EBBB-AA4E-B4DB-B1059CCCB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9A6224-2E53-AD4B-8928-B674AC65E5AE}" type="slidenum">
              <a:rPr kumimoji="1" lang="zh-TW" altLang="en-US" smtClean="0"/>
              <a:t>‹#›</a:t>
            </a:fld>
            <a:endParaRPr kumimoji="1" lang="zh-TW" altLang="en-US"/>
          </a:p>
        </p:txBody>
      </p:sp>
      <p:pic>
        <p:nvPicPr>
          <p:cNvPr id="7" name="圖片 6">
            <a:extLst>
              <a:ext uri="{FF2B5EF4-FFF2-40B4-BE49-F238E27FC236}">
                <a16:creationId xmlns:a16="http://schemas.microsoft.com/office/drawing/2014/main" id="{8EB3A7EB-03C4-CC40-80BB-4D7D3A81632E}"/>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0" y="6718333"/>
            <a:ext cx="12192000" cy="139665"/>
          </a:xfrm>
          <a:prstGeom prst="rect">
            <a:avLst/>
          </a:prstGeom>
        </p:spPr>
      </p:pic>
    </p:spTree>
    <p:extLst>
      <p:ext uri="{BB962C8B-B14F-4D97-AF65-F5344CB8AC3E}">
        <p14:creationId xmlns:p14="http://schemas.microsoft.com/office/powerpoint/2010/main" val="33777711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D118D77B-108F-B142-A906-E2DB007EE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1078F4E-108E-A74F-AC80-BFB6EE42F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AE926E4-C04D-FB4F-8EAE-D589A8940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361E9-ADA9-6A4A-ACC8-2AEDCD297C5A}"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3276C64B-8ADD-574B-A9EC-CC7CDEDC3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47167D41-023D-AC4F-8508-CB967E328E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AE08B-A5D7-C346-BDB5-45DBCD0EB67E}" type="slidenum">
              <a:rPr kumimoji="1" lang="zh-TW" altLang="en-US" smtClean="0"/>
              <a:t>‹#›</a:t>
            </a:fld>
            <a:endParaRPr kumimoji="1" lang="zh-TW" altLang="en-US"/>
          </a:p>
        </p:txBody>
      </p:sp>
      <p:sp>
        <p:nvSpPr>
          <p:cNvPr id="8" name="矩形 7">
            <a:extLst>
              <a:ext uri="{FF2B5EF4-FFF2-40B4-BE49-F238E27FC236}">
                <a16:creationId xmlns:a16="http://schemas.microsoft.com/office/drawing/2014/main" id="{F60BC8C9-8D5B-454B-A816-F3ED3D6E59F9}"/>
              </a:ext>
            </a:extLst>
          </p:cNvPr>
          <p:cNvSpPr/>
          <p:nvPr userDrawn="1"/>
        </p:nvSpPr>
        <p:spPr bwMode="auto">
          <a:xfrm rot="10800000" flipV="1">
            <a:off x="0" y="6724995"/>
            <a:ext cx="12192000" cy="139667"/>
          </a:xfrm>
          <a:prstGeom prst="rect">
            <a:avLst/>
          </a:prstGeom>
          <a:gradFill>
            <a:gsLst>
              <a:gs pos="0">
                <a:srgbClr val="00B0F0"/>
              </a:gs>
              <a:gs pos="100000">
                <a:srgbClr val="002060"/>
              </a:gs>
            </a:gsLst>
            <a:lin ang="2700000" scaled="0"/>
          </a:gradFill>
          <a:ln>
            <a:noFill/>
          </a:ln>
        </p:spPr>
        <p:txBody>
          <a:bodyPr lIns="0" tIns="0" rIns="0" bIns="0" rtlCol="0" anchor="ctr"/>
          <a:lstStyle/>
          <a:p>
            <a:pPr algn="ctr"/>
            <a:endParaRPr kumimoji="1" lang="zh-TW" altLang="en-US"/>
          </a:p>
        </p:txBody>
      </p:sp>
    </p:spTree>
    <p:extLst>
      <p:ext uri="{BB962C8B-B14F-4D97-AF65-F5344CB8AC3E}">
        <p14:creationId xmlns:p14="http://schemas.microsoft.com/office/powerpoint/2010/main" val="4149323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B2199A69-B58F-654B-BE04-4479C2106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5C039BC8-F59B-CB4B-AF14-072A14625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A58CF58-BF62-8447-ACDD-EE22BBBB0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1ACA3-8419-DF4A-8519-4D545A34153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B5F46922-9942-0443-93BE-F691B49AC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FFAA2CBB-E655-FD4B-AB6A-0A9CC99D1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21046-6DD9-DA4D-B647-23231A6BCCC2}"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C140D581-DCC5-9D48-A26A-DE3132FC7180}"/>
              </a:ext>
            </a:extLst>
          </p:cNvPr>
          <p:cNvSpPr/>
          <p:nvPr userDrawn="1"/>
        </p:nvSpPr>
        <p:spPr bwMode="auto">
          <a:xfrm rot="10800000" flipV="1">
            <a:off x="0" y="6713617"/>
            <a:ext cx="12192000" cy="144383"/>
          </a:xfrm>
          <a:prstGeom prst="rect">
            <a:avLst/>
          </a:prstGeom>
          <a:gradFill>
            <a:gsLst>
              <a:gs pos="47025">
                <a:srgbClr val="FF0000"/>
              </a:gs>
              <a:gs pos="0">
                <a:srgbClr val="C00000"/>
              </a:gs>
              <a:gs pos="99000">
                <a:srgbClr val="FFFF00"/>
              </a:gs>
            </a:gsLst>
            <a:lin ang="2700000" scaled="0"/>
          </a:gradFill>
          <a:ln>
            <a:noFill/>
          </a:ln>
        </p:spPr>
        <p:txBody>
          <a:bodyPr lIns="0" tIns="0" rIns="0" bIns="0" rtlCol="0" anchor="ctr"/>
          <a:lstStyle/>
          <a:p>
            <a:pPr algn="ctr"/>
            <a:endParaRPr kumimoji="1" lang="zh-TW" altLang="en-US"/>
          </a:p>
        </p:txBody>
      </p:sp>
    </p:spTree>
    <p:extLst>
      <p:ext uri="{BB962C8B-B14F-4D97-AF65-F5344CB8AC3E}">
        <p14:creationId xmlns:p14="http://schemas.microsoft.com/office/powerpoint/2010/main" val="29985781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28ED6950-5611-9546-88AA-99204A8B15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DDF589BF-49C1-8F45-9767-F2C8687F2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44454D72-FC7C-CD4B-9AFC-B278E3335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B0D2A-D64E-464A-97D3-0656C5C1CD99}"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D5E1896F-6778-5249-8662-AE642B858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44759F2-E911-F34F-BAE0-99E724363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A17C8-D491-0241-8E21-00A4E1A61A9E}"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87CF71C9-0691-7543-9FC1-3732519C08F8}"/>
              </a:ext>
            </a:extLst>
          </p:cNvPr>
          <p:cNvSpPr/>
          <p:nvPr userDrawn="1"/>
        </p:nvSpPr>
        <p:spPr bwMode="auto">
          <a:xfrm rot="10800000" flipV="1">
            <a:off x="0" y="6713617"/>
            <a:ext cx="12192000" cy="144384"/>
          </a:xfrm>
          <a:prstGeom prst="rect">
            <a:avLst/>
          </a:prstGeom>
          <a:gradFill>
            <a:gsLst>
              <a:gs pos="66000">
                <a:srgbClr val="7CD629"/>
              </a:gs>
              <a:gs pos="92000">
                <a:srgbClr val="C2EC13"/>
              </a:gs>
              <a:gs pos="0">
                <a:srgbClr val="00B050"/>
              </a:gs>
              <a:gs pos="100000">
                <a:srgbClr val="FFFF00"/>
              </a:gs>
            </a:gsLst>
            <a:lin ang="2700000" scaled="0"/>
          </a:gradFill>
          <a:ln>
            <a:noFill/>
          </a:ln>
        </p:spPr>
        <p:txBody>
          <a:bodyPr lIns="0" tIns="0" rIns="0" bIns="0" rtlCol="0" anchor="ctr"/>
          <a:lstStyle/>
          <a:p>
            <a:pPr algn="ctr"/>
            <a:endParaRPr kumimoji="1" lang="zh-TW" altLang="en-US">
              <a:gradFill>
                <a:gsLst>
                  <a:gs pos="0">
                    <a:srgbClr val="002060"/>
                  </a:gs>
                  <a:gs pos="100000">
                    <a:srgbClr val="00B0F0"/>
                  </a:gs>
                </a:gsLst>
                <a:lin ang="2700000" scaled="0"/>
              </a:gradFill>
            </a:endParaRPr>
          </a:p>
        </p:txBody>
      </p:sp>
    </p:spTree>
    <p:extLst>
      <p:ext uri="{BB962C8B-B14F-4D97-AF65-F5344CB8AC3E}">
        <p14:creationId xmlns:p14="http://schemas.microsoft.com/office/powerpoint/2010/main" val="30721109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A3EE7D6B-D16C-CD45-AD83-BC04C8C782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AEFF6FC9-0C8D-824F-A4C9-CD26CC67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99C0AE4B-B6AB-184E-8A1C-BA9811140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AE063-92E7-864E-BD04-007D46D0E7A2}"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4EDB3CAC-8312-1D4A-BFD7-787BF1245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C8DDB6A-7E53-3C4B-ACAA-D428A5CB9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67CFD-3B31-CC44-915C-EDAC1D637739}"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ED107AAF-9248-E64F-85D2-246B8F67EA85}"/>
              </a:ext>
            </a:extLst>
          </p:cNvPr>
          <p:cNvSpPr/>
          <p:nvPr userDrawn="1"/>
        </p:nvSpPr>
        <p:spPr bwMode="auto">
          <a:xfrm flipV="1">
            <a:off x="0" y="6713617"/>
            <a:ext cx="12192000" cy="144384"/>
          </a:xfrm>
          <a:prstGeom prst="rect">
            <a:avLst/>
          </a:prstGeom>
          <a:gradFill>
            <a:gsLst>
              <a:gs pos="99000">
                <a:srgbClr val="56227F"/>
              </a:gs>
              <a:gs pos="14000">
                <a:srgbClr val="00B0F0"/>
              </a:gs>
              <a:gs pos="52000">
                <a:srgbClr val="7030A0"/>
              </a:gs>
              <a:gs pos="0">
                <a:srgbClr val="0070C0"/>
              </a:gs>
            </a:gsLst>
            <a:lin ang="2700000" scaled="0"/>
          </a:gradFill>
          <a:ln>
            <a:noFill/>
          </a:ln>
        </p:spPr>
        <p:txBody>
          <a:bodyPr lIns="0" tIns="0" rIns="0" bIns="0" rtlCol="0" anchor="ctr"/>
          <a:lstStyle/>
          <a:p>
            <a:pPr algn="ctr"/>
            <a:endParaRPr kumimoji="1" lang="zh-TW" altLang="en-US" dirty="0">
              <a:gradFill>
                <a:gsLst>
                  <a:gs pos="0">
                    <a:srgbClr val="002060"/>
                  </a:gs>
                  <a:gs pos="100000">
                    <a:srgbClr val="00B0F0"/>
                  </a:gs>
                </a:gsLst>
                <a:lin ang="2700000" scaled="0"/>
              </a:gradFill>
            </a:endParaRPr>
          </a:p>
        </p:txBody>
      </p:sp>
    </p:spTree>
    <p:extLst>
      <p:ext uri="{BB962C8B-B14F-4D97-AF65-F5344CB8AC3E}">
        <p14:creationId xmlns:p14="http://schemas.microsoft.com/office/powerpoint/2010/main" val="36782293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8BC1FD47-6449-8F47-A673-3081EF2C5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4D6713E-9D11-8446-A6AB-A3747B3BD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FEF21FB-3035-5749-B75D-15FE47C333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BD201-2748-2F4A-B7D1-F2567B5C769F}" type="datetimeFigureOut">
              <a:rPr kumimoji="1" lang="zh-TW" altLang="en-US" smtClean="0"/>
              <a:t>2021/11/4</a:t>
            </a:fld>
            <a:endParaRPr kumimoji="1" lang="zh-TW" altLang="en-US"/>
          </a:p>
        </p:txBody>
      </p:sp>
      <p:sp>
        <p:nvSpPr>
          <p:cNvPr id="5" name="頁尾預留位置 4">
            <a:extLst>
              <a:ext uri="{FF2B5EF4-FFF2-40B4-BE49-F238E27FC236}">
                <a16:creationId xmlns:a16="http://schemas.microsoft.com/office/drawing/2014/main" id="{E1CA8606-85E2-B149-8FCE-1D3C85224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3C9811F-F6D7-634A-983D-5A2E8D962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8B926-0051-D04F-9705-5BAA58C363C2}"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8C6ABBC0-205B-494E-821C-0921D4BD01C8}"/>
              </a:ext>
            </a:extLst>
          </p:cNvPr>
          <p:cNvSpPr/>
          <p:nvPr userDrawn="1"/>
        </p:nvSpPr>
        <p:spPr bwMode="auto">
          <a:xfrm rot="10800000" flipV="1">
            <a:off x="0" y="6713617"/>
            <a:ext cx="12192000" cy="144384"/>
          </a:xfrm>
          <a:prstGeom prst="rect">
            <a:avLst/>
          </a:prstGeom>
          <a:gradFill>
            <a:gsLst>
              <a:gs pos="50000">
                <a:srgbClr val="EC0615"/>
              </a:gs>
              <a:gs pos="0">
                <a:srgbClr val="7030A0"/>
              </a:gs>
            </a:gsLst>
            <a:lin ang="2700000" scaled="0"/>
          </a:gradFill>
          <a:ln>
            <a:noFill/>
          </a:ln>
        </p:spPr>
        <p:txBody>
          <a:bodyPr lIns="0" tIns="0" rIns="0" bIns="0" rtlCol="0" anchor="ctr"/>
          <a:lstStyle/>
          <a:p>
            <a:pPr algn="ctr"/>
            <a:endParaRPr kumimoji="1" lang="zh-TW" altLang="en-US" dirty="0">
              <a:gradFill>
                <a:gsLst>
                  <a:gs pos="0">
                    <a:srgbClr val="7030A0"/>
                  </a:gs>
                  <a:gs pos="61000">
                    <a:srgbClr val="FF0000"/>
                  </a:gs>
                </a:gsLst>
                <a:lin ang="2700000" scaled="0"/>
              </a:gradFill>
            </a:endParaRPr>
          </a:p>
        </p:txBody>
      </p:sp>
    </p:spTree>
    <p:extLst>
      <p:ext uri="{BB962C8B-B14F-4D97-AF65-F5344CB8AC3E}">
        <p14:creationId xmlns:p14="http://schemas.microsoft.com/office/powerpoint/2010/main" val="16286706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145.png"/><Relationship Id="rId5" Type="http://schemas.openxmlformats.org/officeDocument/2006/relationships/image" Target="../media/image135.png"/><Relationship Id="rId10" Type="http://schemas.openxmlformats.org/officeDocument/2006/relationships/image" Target="../media/image144.png"/><Relationship Id="rId4" Type="http://schemas.openxmlformats.org/officeDocument/2006/relationships/image" Target="../media/image140.png"/><Relationship Id="rId9"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2.png"/><Relationship Id="rId7" Type="http://schemas.openxmlformats.org/officeDocument/2006/relationships/image" Target="../media/image155.png"/><Relationship Id="rId2" Type="http://schemas.openxmlformats.org/officeDocument/2006/relationships/notesSlide" Target="../notesSlides/notesSlide82.xml"/><Relationship Id="rId1" Type="http://schemas.openxmlformats.org/officeDocument/2006/relationships/slideLayout" Target="../slideLayouts/slideLayout18.xml"/><Relationship Id="rId6" Type="http://schemas.openxmlformats.org/officeDocument/2006/relationships/image" Target="../media/image143.png"/><Relationship Id="rId5" Type="http://schemas.openxmlformats.org/officeDocument/2006/relationships/image" Target="../media/image141.png"/><Relationship Id="rId10" Type="http://schemas.openxmlformats.org/officeDocument/2006/relationships/image" Target="../media/image158.png"/><Relationship Id="rId4" Type="http://schemas.openxmlformats.org/officeDocument/2006/relationships/image" Target="../media/image138.png"/><Relationship Id="rId9" Type="http://schemas.openxmlformats.org/officeDocument/2006/relationships/image" Target="../media/image157.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2.png"/><Relationship Id="rId2" Type="http://schemas.openxmlformats.org/officeDocument/2006/relationships/notesSlide" Target="../notesSlides/notesSlide83.xml"/><Relationship Id="rId1" Type="http://schemas.openxmlformats.org/officeDocument/2006/relationships/slideLayout" Target="../slideLayouts/slideLayout18.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2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5.xml"/><Relationship Id="rId1" Type="http://schemas.openxmlformats.org/officeDocument/2006/relationships/slideLayout" Target="../slideLayouts/slideLayout1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8.xml"/><Relationship Id="rId5" Type="http://schemas.openxmlformats.org/officeDocument/2006/relationships/image" Target="../media/image171.png"/><Relationship Id="rId4" Type="http://schemas.openxmlformats.org/officeDocument/2006/relationships/image" Target="../media/image17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5.png"/><Relationship Id="rId4" Type="http://schemas.openxmlformats.org/officeDocument/2006/relationships/notesSlide" Target="../notesSlides/notesSlide9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8.xml"/><Relationship Id="rId4" Type="http://schemas.openxmlformats.org/officeDocument/2006/relationships/image" Target="../media/image1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10.10.13.161:8086/"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23450;&#32681;&#25991;&#20214;/&#36039;&#26009;&#24235;&#36039;&#26009;&#26684;&#24335;&#23450;&#32681;.docx"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http://10.10.13.226:8086/"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0.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42.png"/><Relationship Id="rId10" Type="http://schemas.openxmlformats.org/officeDocument/2006/relationships/image" Target="../media/image310.png"/><Relationship Id="rId4" Type="http://schemas.openxmlformats.org/officeDocument/2006/relationships/image" Target="../media/image41.png"/><Relationship Id="rId9" Type="http://schemas.openxmlformats.org/officeDocument/2006/relationships/image" Target="../media/image300.png"/></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36.png"/><Relationship Id="rId18" Type="http://schemas.openxmlformats.org/officeDocument/2006/relationships/image" Target="../media/image490.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480.png"/><Relationship Id="rId2" Type="http://schemas.openxmlformats.org/officeDocument/2006/relationships/notesSlide" Target="../notesSlides/notesSlide45.xml"/><Relationship Id="rId16"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20.png"/><Relationship Id="rId5" Type="http://schemas.openxmlformats.org/officeDocument/2006/relationships/image" Target="../media/image360.png"/><Relationship Id="rId15" Type="http://schemas.openxmlformats.org/officeDocument/2006/relationships/image" Target="../media/image4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7.png"/><Relationship Id="rId14" Type="http://schemas.openxmlformats.org/officeDocument/2006/relationships/image" Target="../media/image450.png"/></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46.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530.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37.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6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7.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38.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48.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122.wmf"/><Relationship Id="rId5" Type="http://schemas.openxmlformats.org/officeDocument/2006/relationships/oleObject" Target="../embeddings/oleObject2.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4.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33.w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3556010" y="3071210"/>
            <a:ext cx="5079980" cy="715581"/>
          </a:xfrm>
          <a:prstGeom prst="rect">
            <a:avLst/>
          </a:prstGeom>
        </p:spPr>
        <p:txBody>
          <a:bodyPr wrap="none">
            <a:spAutoFit/>
          </a:bodyPr>
          <a:lstStyle/>
          <a:p>
            <a:pPr fontAlgn="ctr">
              <a:buClr>
                <a:srgbClr val="003399"/>
              </a:buClr>
              <a:buSzPct val="75000"/>
              <a:defRPr/>
            </a:pPr>
            <a:r>
              <a:rPr lang="en-US" altLang="zh-TW" sz="4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AI and Big Data</a:t>
            </a:r>
            <a:endParaRPr lang="en-US" altLang="zh-TW" sz="4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30656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7435433" cy="584775"/>
          </a:xfrm>
          <a:prstGeom prst="rect">
            <a:avLst/>
          </a:prstGeom>
        </p:spPr>
        <p:txBody>
          <a:bodyPr wrap="none">
            <a:spAutoFit/>
          </a:bodyPr>
          <a:lstStyle/>
          <a:p>
            <a:pPr lvl="0" fontAlgn="ctr">
              <a:buClr>
                <a:srgbClr val="003399"/>
              </a:buClr>
              <a:buSzPct val="75000"/>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Demand</a:t>
            </a:r>
            <a:r>
              <a:rPr lang="zh-TW" altLang="en-US"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nalysis -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High Precision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4" name="群組 3"/>
          <p:cNvGrpSpPr/>
          <p:nvPr/>
        </p:nvGrpSpPr>
        <p:grpSpPr>
          <a:xfrm>
            <a:off x="1228086" y="1185313"/>
            <a:ext cx="6384588" cy="1971196"/>
            <a:chOff x="1228086" y="1185313"/>
            <a:chExt cx="6384588" cy="1971196"/>
          </a:xfrm>
        </p:grpSpPr>
        <p:sp>
          <p:nvSpPr>
            <p:cNvPr id="3" name="矩形 2"/>
            <p:cNvSpPr/>
            <p:nvPr/>
          </p:nvSpPr>
          <p:spPr>
            <a:xfrm>
              <a:off x="1228087" y="1185313"/>
              <a:ext cx="1462901"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why:</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28086" y="184737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降低</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駕駛人困擾</a:t>
              </a:r>
              <a:endParaRPr lang="zh-TW" altLang="en-US" dirty="0"/>
            </a:p>
          </p:txBody>
        </p:sp>
        <p:sp>
          <p:nvSpPr>
            <p:cNvPr id="6" name="圓角矩形 5"/>
            <p:cNvSpPr/>
            <p:nvPr/>
          </p:nvSpPr>
          <p:spPr>
            <a:xfrm>
              <a:off x="1228086" y="2594445"/>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數</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據</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較不需重複確認真實性</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降低過濾數據的麻煩</a:t>
              </a:r>
              <a:endParaRPr lang="zh-TW" altLang="en-US" dirty="0"/>
            </a:p>
          </p:txBody>
        </p:sp>
      </p:grpSp>
      <p:grpSp>
        <p:nvGrpSpPr>
          <p:cNvPr id="8" name="群組 7"/>
          <p:cNvGrpSpPr/>
          <p:nvPr/>
        </p:nvGrpSpPr>
        <p:grpSpPr>
          <a:xfrm>
            <a:off x="1228086" y="3341516"/>
            <a:ext cx="6384588" cy="2718269"/>
            <a:chOff x="1228086" y="3341516"/>
            <a:chExt cx="6384588" cy="2718269"/>
          </a:xfrm>
        </p:grpSpPr>
        <p:sp>
          <p:nvSpPr>
            <p:cNvPr id="7" name="矩形 6"/>
            <p:cNvSpPr/>
            <p:nvPr/>
          </p:nvSpPr>
          <p:spPr>
            <a:xfrm>
              <a:off x="1228086" y="3341516"/>
              <a:ext cx="1523815"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How:</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6" y="4003577"/>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拉長判斷所需資料時間</a:t>
              </a:r>
              <a:endParaRPr lang="en-US" altLang="zh-TW" b="1" dirty="0" smtClean="0">
                <a:solidFill>
                  <a:srgbClr val="EEEEEE"/>
                </a:solidFill>
                <a:latin typeface="Arial Black" panose="020B0604020202020204" pitchFamily="34" charset="0"/>
                <a:ea typeface="PingFang TC Semibold" panose="020B0400000000000000" pitchFamily="34" charset="-120"/>
              </a:endParaRPr>
            </a:p>
          </p:txBody>
        </p:sp>
        <p:sp>
          <p:nvSpPr>
            <p:cNvPr id="10" name="圓角矩形 9"/>
            <p:cNvSpPr/>
            <p:nvPr/>
          </p:nvSpPr>
          <p:spPr>
            <a:xfrm>
              <a:off x="1228086" y="4750649"/>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rPr>
                <a:t>離群值過濾</a:t>
              </a:r>
              <a:endParaRPr lang="zh-TW" altLang="en-US" dirty="0"/>
            </a:p>
          </p:txBody>
        </p:sp>
        <p:sp>
          <p:nvSpPr>
            <p:cNvPr id="14" name="圓角矩形 13"/>
            <p:cNvSpPr/>
            <p:nvPr/>
          </p:nvSpPr>
          <p:spPr>
            <a:xfrm>
              <a:off x="1228086" y="549772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提高機器反應可信度的閥值</a:t>
              </a:r>
              <a:endParaRPr lang="zh-TW" altLang="en-US" dirty="0"/>
            </a:p>
          </p:txBody>
        </p:sp>
      </p:grpSp>
    </p:spTree>
    <p:extLst>
      <p:ext uri="{BB962C8B-B14F-4D97-AF65-F5344CB8AC3E}">
        <p14:creationId xmlns:p14="http://schemas.microsoft.com/office/powerpoint/2010/main" val="10147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577950"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Decision Tree</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261049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459995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Introduction</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68" y="2251754"/>
            <a:ext cx="6840843" cy="3763802"/>
          </a:xfrm>
          <a:prstGeom prst="rect">
            <a:avLst/>
          </a:prstGeom>
        </p:spPr>
      </p:pic>
      <p:sp>
        <p:nvSpPr>
          <p:cNvPr id="7" name="文字方塊 6"/>
          <p:cNvSpPr txBox="1"/>
          <p:nvPr/>
        </p:nvSpPr>
        <p:spPr>
          <a:xfrm>
            <a:off x="909161" y="846856"/>
            <a:ext cx="10373677" cy="646331"/>
          </a:xfrm>
          <a:prstGeom prst="rect">
            <a:avLst/>
          </a:prstGeom>
          <a:noFill/>
        </p:spPr>
        <p:txBody>
          <a:bodyPr wrap="square" rtlCol="0">
            <a:spAutoFit/>
          </a:bodyPr>
          <a:lstStyle/>
          <a:p>
            <a:r>
              <a:rPr lang="zh-TW" altLang="en-US" dirty="0" smtClean="0">
                <a:solidFill>
                  <a:schemeClr val="bg1"/>
                </a:solidFill>
                <a:latin typeface="Microsoft YaHei UI" panose="020B0503020204020204" pitchFamily="34" charset="-122"/>
                <a:ea typeface="Microsoft YaHei UI" panose="020B0503020204020204" pitchFamily="34" charset="-122"/>
              </a:rPr>
              <a:t>決策樹為一種根據數據所</a:t>
            </a:r>
            <a:r>
              <a:rPr lang="zh-TW" altLang="en-US" dirty="0">
                <a:solidFill>
                  <a:schemeClr val="bg1"/>
                </a:solidFill>
                <a:latin typeface="Microsoft YaHei UI" panose="020B0503020204020204" pitchFamily="34" charset="-122"/>
                <a:ea typeface="Microsoft YaHei UI" panose="020B0503020204020204" pitchFamily="34" charset="-122"/>
              </a:rPr>
              <a:t>帶</a:t>
            </a:r>
            <a:r>
              <a:rPr lang="zh-TW" altLang="en-US" dirty="0" smtClean="0">
                <a:solidFill>
                  <a:schemeClr val="bg1"/>
                </a:solidFill>
                <a:latin typeface="Microsoft YaHei UI" panose="020B0503020204020204" pitchFamily="34" charset="-122"/>
                <a:ea typeface="Microsoft YaHei UI" panose="020B0503020204020204" pitchFamily="34" charset="-122"/>
              </a:rPr>
              <a:t>標籤作的資料分割、分群邏輯，能套用不同的分群指標來切割資料，對資料集做分群、純化。</a:t>
            </a:r>
            <a:endParaRPr lang="en-US" altLang="zh-TW" dirty="0" smtClean="0">
              <a:solidFill>
                <a:schemeClr val="bg1"/>
              </a:solidFill>
              <a:latin typeface="Microsoft YaHei UI" panose="020B0503020204020204" pitchFamily="34" charset="-122"/>
              <a:ea typeface="Microsoft YaHei UI" panose="020B0503020204020204" pitchFamily="34" charset="-122"/>
            </a:endParaRPr>
          </a:p>
        </p:txBody>
      </p:sp>
      <p:sp>
        <p:nvSpPr>
          <p:cNvPr id="3" name="矩形 2"/>
          <p:cNvSpPr/>
          <p:nvPr/>
        </p:nvSpPr>
        <p:spPr>
          <a:xfrm>
            <a:off x="5219529" y="1882422"/>
            <a:ext cx="1625766" cy="369332"/>
          </a:xfrm>
          <a:prstGeom prst="rect">
            <a:avLst/>
          </a:prstGeom>
        </p:spPr>
        <p:txBody>
          <a:bodyPr wrap="none">
            <a:spAutoFit/>
          </a:bodyPr>
          <a:lstStyle/>
          <a:p>
            <a:r>
              <a:rPr lang="zh-TW" altLang="en-US" b="1" dirty="0">
                <a:solidFill>
                  <a:srgbClr val="0070C0"/>
                </a:solidFill>
                <a:latin typeface="Microsoft YaHei UI" panose="020B0503020204020204" pitchFamily="34" charset="-122"/>
                <a:ea typeface="Microsoft YaHei UI" panose="020B0503020204020204" pitchFamily="34" charset="-122"/>
              </a:rPr>
              <a:t>以二元樹為例</a:t>
            </a:r>
            <a:r>
              <a:rPr lang="en-US" altLang="zh-TW" b="1" dirty="0">
                <a:solidFill>
                  <a:srgbClr val="0070C0"/>
                </a:solidFill>
                <a:latin typeface="Microsoft YaHei UI" panose="020B0503020204020204" pitchFamily="34" charset="-122"/>
                <a:ea typeface="Microsoft YaHei UI" panose="020B0503020204020204" pitchFamily="34" charset="-122"/>
              </a:rPr>
              <a:t>:</a:t>
            </a:r>
          </a:p>
        </p:txBody>
      </p:sp>
      <p:grpSp>
        <p:nvGrpSpPr>
          <p:cNvPr id="28" name="群組 27"/>
          <p:cNvGrpSpPr/>
          <p:nvPr/>
        </p:nvGrpSpPr>
        <p:grpSpPr>
          <a:xfrm>
            <a:off x="1009189" y="2634239"/>
            <a:ext cx="3578850" cy="2605942"/>
            <a:chOff x="785391" y="2414629"/>
            <a:chExt cx="3578850" cy="2605942"/>
          </a:xfrm>
        </p:grpSpPr>
        <p:sp>
          <p:nvSpPr>
            <p:cNvPr id="8" name="矩形 7"/>
            <p:cNvSpPr/>
            <p:nvPr/>
          </p:nvSpPr>
          <p:spPr>
            <a:xfrm>
              <a:off x="1675156" y="2414629"/>
              <a:ext cx="905774" cy="5262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Microsoft YaHei UI" panose="020B0503020204020204" pitchFamily="34" charset="-122"/>
                  <a:ea typeface="Microsoft YaHei UI" panose="020B0503020204020204" pitchFamily="34" charset="-122"/>
                </a:rPr>
                <a:t>根</a:t>
              </a:r>
              <a:r>
                <a:rPr lang="en-US" altLang="zh-TW" sz="1400" dirty="0" smtClean="0">
                  <a:latin typeface="Microsoft YaHei UI" panose="020B0503020204020204" pitchFamily="34" charset="-122"/>
                  <a:ea typeface="Microsoft YaHei UI" panose="020B0503020204020204" pitchFamily="34" charset="-122"/>
                </a:rPr>
                <a:t>root</a:t>
              </a:r>
              <a:endParaRPr lang="zh-TW" altLang="en-US" sz="1400" dirty="0">
                <a:latin typeface="Microsoft YaHei UI" panose="020B0503020204020204" pitchFamily="34" charset="-122"/>
                <a:ea typeface="Microsoft YaHei UI" panose="020B0503020204020204" pitchFamily="34" charset="-122"/>
              </a:endParaRPr>
            </a:p>
          </p:txBody>
        </p:sp>
        <p:sp>
          <p:nvSpPr>
            <p:cNvPr id="15" name="矩形 14"/>
            <p:cNvSpPr/>
            <p:nvPr/>
          </p:nvSpPr>
          <p:spPr>
            <a:xfrm>
              <a:off x="785391" y="3454494"/>
              <a:ext cx="889765"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6" name="矩形 15"/>
            <p:cNvSpPr/>
            <p:nvPr/>
          </p:nvSpPr>
          <p:spPr>
            <a:xfrm>
              <a:off x="2580930" y="3454494"/>
              <a:ext cx="1003152" cy="5262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節點</a:t>
              </a:r>
              <a:r>
                <a:rPr lang="en-US" altLang="zh-TW" sz="1400" dirty="0" smtClean="0">
                  <a:solidFill>
                    <a:schemeClr val="tx1"/>
                  </a:solidFill>
                  <a:latin typeface="Microsoft YaHei UI" panose="020B0503020204020204" pitchFamily="34" charset="-122"/>
                  <a:ea typeface="Microsoft YaHei UI" panose="020B0503020204020204" pitchFamily="34" charset="-122"/>
                </a:rPr>
                <a:t>nod</a:t>
              </a:r>
              <a:r>
                <a:rPr lang="en-US" altLang="zh-TW" sz="1400" dirty="0">
                  <a:solidFill>
                    <a:schemeClr val="tx1"/>
                  </a:solidFill>
                  <a:latin typeface="Microsoft YaHei UI" panose="020B0503020204020204" pitchFamily="34" charset="-122"/>
                  <a:ea typeface="Microsoft YaHei UI" panose="020B0503020204020204" pitchFamily="34" charset="-122"/>
                </a:rPr>
                <a:t>e</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7" name="矩形 16"/>
            <p:cNvSpPr/>
            <p:nvPr/>
          </p:nvSpPr>
          <p:spPr>
            <a:xfrm>
              <a:off x="1862268" y="4494360"/>
              <a:ext cx="905774"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8" name="矩形 17"/>
            <p:cNvSpPr/>
            <p:nvPr/>
          </p:nvSpPr>
          <p:spPr>
            <a:xfrm>
              <a:off x="3458467" y="4494360"/>
              <a:ext cx="905774"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cxnSp>
          <p:nvCxnSpPr>
            <p:cNvPr id="20" name="直線單箭頭接點 19"/>
            <p:cNvCxnSpPr>
              <a:stCxn id="8" idx="2"/>
              <a:endCxn id="15" idx="0"/>
            </p:cNvCxnSpPr>
            <p:nvPr/>
          </p:nvCxnSpPr>
          <p:spPr>
            <a:xfrm flipH="1">
              <a:off x="1230274" y="2940840"/>
              <a:ext cx="897769"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8" idx="2"/>
              <a:endCxn id="16" idx="0"/>
            </p:cNvCxnSpPr>
            <p:nvPr/>
          </p:nvCxnSpPr>
          <p:spPr>
            <a:xfrm>
              <a:off x="2128043" y="2940840"/>
              <a:ext cx="954463"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6" idx="2"/>
              <a:endCxn id="17" idx="0"/>
            </p:cNvCxnSpPr>
            <p:nvPr/>
          </p:nvCxnSpPr>
          <p:spPr>
            <a:xfrm flipH="1">
              <a:off x="2315155" y="3980706"/>
              <a:ext cx="767351"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16" idx="2"/>
              <a:endCxn id="18" idx="0"/>
            </p:cNvCxnSpPr>
            <p:nvPr/>
          </p:nvCxnSpPr>
          <p:spPr>
            <a:xfrm>
              <a:off x="3082506" y="3980706"/>
              <a:ext cx="828848"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543492" y="1879047"/>
            <a:ext cx="1404552" cy="369332"/>
          </a:xfrm>
          <a:prstGeom prst="rect">
            <a:avLst/>
          </a:prstGeom>
        </p:spPr>
        <p:txBody>
          <a:bodyPr wrap="none">
            <a:spAutoFit/>
          </a:bodyPr>
          <a:lstStyle/>
          <a:p>
            <a:r>
              <a:rPr lang="zh-TW" altLang="en-US" b="1" dirty="0" smtClean="0">
                <a:solidFill>
                  <a:srgbClr val="0070C0"/>
                </a:solidFill>
                <a:latin typeface="Microsoft YaHei UI" panose="020B0503020204020204" pitchFamily="34" charset="-122"/>
                <a:ea typeface="Microsoft YaHei UI" panose="020B0503020204020204" pitchFamily="34" charset="-122"/>
              </a:rPr>
              <a:t>決策樹結構</a:t>
            </a:r>
            <a:r>
              <a:rPr lang="en-US" altLang="zh-TW" b="1" dirty="0" smtClean="0">
                <a:solidFill>
                  <a:srgbClr val="0070C0"/>
                </a:solidFill>
                <a:latin typeface="Microsoft YaHei UI" panose="020B0503020204020204" pitchFamily="34" charset="-122"/>
                <a:ea typeface="Microsoft YaHei UI" panose="020B0503020204020204" pitchFamily="34" charset="-122"/>
              </a:rPr>
              <a:t>:</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6544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3802369"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Types</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文字方塊 7"/>
          <p:cNvSpPr txBox="1"/>
          <p:nvPr/>
        </p:nvSpPr>
        <p:spPr>
          <a:xfrm>
            <a:off x="1166574" y="3877574"/>
            <a:ext cx="7175169" cy="1169551"/>
          </a:xfrm>
          <a:prstGeom prst="rect">
            <a:avLst/>
          </a:prstGeom>
          <a:noFill/>
        </p:spPr>
        <p:txBody>
          <a:bodyPr wrap="square" rtlCol="0">
            <a:spAutoFit/>
          </a:bodyPr>
          <a:lstStyle/>
          <a:p>
            <a:pPr marL="342900" indent="-342900">
              <a:buFont typeface="+mj-lt"/>
              <a:buAutoNum type="arabicPeriod"/>
            </a:pPr>
            <a:r>
              <a:rPr lang="en-US" altLang="zh-TW" sz="1400" b="1" dirty="0" smtClean="0">
                <a:solidFill>
                  <a:schemeClr val="bg1"/>
                </a:solidFill>
                <a:latin typeface="Microsoft YaHei UI" panose="020B0503020204020204" pitchFamily="34" charset="-122"/>
                <a:ea typeface="Microsoft YaHei UI" panose="020B0503020204020204" pitchFamily="34" charset="-122"/>
              </a:rPr>
              <a:t>Classification tree</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分析結果</a:t>
            </a:r>
            <a:r>
              <a:rPr lang="zh-TW" altLang="en-US" sz="1400" dirty="0">
                <a:solidFill>
                  <a:schemeClr val="bg1"/>
                </a:solidFill>
                <a:latin typeface="Microsoft YaHei UI" panose="020B0503020204020204" pitchFamily="34" charset="-122"/>
                <a:ea typeface="Microsoft YaHei UI" panose="020B0503020204020204" pitchFamily="34" charset="-122"/>
              </a:rPr>
              <a:t>可能為</a:t>
            </a:r>
            <a:r>
              <a:rPr lang="zh-TW" altLang="en-US" sz="1400" b="1" dirty="0">
                <a:solidFill>
                  <a:schemeClr val="bg1"/>
                </a:solidFill>
                <a:latin typeface="Microsoft YaHei UI" panose="020B0503020204020204" pitchFamily="34" charset="-122"/>
                <a:ea typeface="Microsoft YaHei UI" panose="020B0503020204020204" pitchFamily="34" charset="-122"/>
              </a:rPr>
              <a:t>離散類型</a:t>
            </a:r>
            <a:r>
              <a:rPr lang="zh-TW" altLang="en-US" sz="1400" dirty="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例如</a:t>
            </a:r>
            <a:r>
              <a:rPr lang="zh-TW" altLang="en-US" sz="1400" dirty="0">
                <a:solidFill>
                  <a:schemeClr val="bg1"/>
                </a:solidFill>
                <a:latin typeface="Microsoft YaHei UI" panose="020B0503020204020204" pitchFamily="34" charset="-122"/>
                <a:ea typeface="Microsoft YaHei UI" panose="020B0503020204020204" pitchFamily="34" charset="-122"/>
              </a:rPr>
              <a:t>三個種類的花，輸贏</a:t>
            </a:r>
            <a:r>
              <a:rPr lang="zh-TW" altLang="en-US" sz="1400" dirty="0" smtClean="0">
                <a:solidFill>
                  <a:schemeClr val="bg1"/>
                </a:solidFill>
                <a:latin typeface="Microsoft YaHei UI" panose="020B0503020204020204" pitchFamily="34" charset="-122"/>
                <a:ea typeface="Microsoft YaHei UI" panose="020B0503020204020204" pitchFamily="34" charset="-122"/>
              </a:rPr>
              <a:t>等標</a:t>
            </a:r>
            <a:r>
              <a:rPr lang="zh-TW" altLang="en-US" sz="1400" dirty="0">
                <a:solidFill>
                  <a:schemeClr val="bg1"/>
                </a:solidFill>
                <a:latin typeface="Microsoft YaHei UI" panose="020B0503020204020204" pitchFamily="34" charset="-122"/>
                <a:ea typeface="Microsoft YaHei UI" panose="020B0503020204020204" pitchFamily="34" charset="-122"/>
              </a:rPr>
              <a:t>籤</a:t>
            </a:r>
            <a:r>
              <a:rPr lang="zh-TW" altLang="en-US"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a:solidFill>
                  <a:schemeClr val="bg1"/>
                </a:solidFill>
                <a:latin typeface="Microsoft YaHei UI" panose="020B0503020204020204" pitchFamily="34" charset="-122"/>
                <a:ea typeface="Microsoft YaHei UI" panose="020B0503020204020204" pitchFamily="34" charset="-122"/>
              </a:rPr>
              <a:t>使用的概念</a:t>
            </a:r>
            <a:r>
              <a:rPr lang="zh-TW" altLang="en-US" sz="1400" dirty="0" smtClean="0">
                <a:solidFill>
                  <a:schemeClr val="bg1"/>
                </a:solidFill>
                <a:latin typeface="Microsoft YaHei UI" panose="020B0503020204020204" pitchFamily="34" charset="-122"/>
                <a:ea typeface="Microsoft YaHei UI" panose="020B0503020204020204" pitchFamily="34" charset="-122"/>
              </a:rPr>
              <a:t>。可</a:t>
            </a:r>
            <a:r>
              <a:rPr lang="zh-TW" altLang="en-US" sz="1400" dirty="0">
                <a:solidFill>
                  <a:schemeClr val="bg1"/>
                </a:solidFill>
                <a:latin typeface="Microsoft YaHei UI" panose="020B0503020204020204" pitchFamily="34" charset="-122"/>
                <a:ea typeface="Microsoft YaHei UI" panose="020B0503020204020204" pitchFamily="34" charset="-122"/>
              </a:rPr>
              <a:t>分割出不同值域的分支，每個分支</a:t>
            </a:r>
            <a:r>
              <a:rPr lang="zh-TW" altLang="en-US" sz="1400" dirty="0" smtClean="0">
                <a:solidFill>
                  <a:schemeClr val="bg1"/>
                </a:solidFill>
                <a:latin typeface="Microsoft YaHei UI" panose="020B0503020204020204" pitchFamily="34" charset="-122"/>
                <a:ea typeface="Microsoft YaHei UI" panose="020B0503020204020204" pitchFamily="34" charset="-122"/>
              </a:rPr>
              <a:t>的表示</a:t>
            </a:r>
            <a:r>
              <a:rPr lang="zh-TW" altLang="en-US" sz="1400" dirty="0">
                <a:solidFill>
                  <a:schemeClr val="bg1"/>
                </a:solidFill>
                <a:latin typeface="Microsoft YaHei UI" panose="020B0503020204020204" pitchFamily="34" charset="-122"/>
                <a:ea typeface="Microsoft YaHei UI" panose="020B0503020204020204" pitchFamily="34" charset="-122"/>
              </a:rPr>
              <a:t>亦可以以子集合的型態</a:t>
            </a:r>
            <a:r>
              <a:rPr lang="zh-TW" altLang="en-US" sz="1400" dirty="0" smtClean="0">
                <a:solidFill>
                  <a:schemeClr val="bg1"/>
                </a:solidFill>
                <a:latin typeface="Microsoft YaHei UI" panose="020B0503020204020204" pitchFamily="34" charset="-122"/>
                <a:ea typeface="Microsoft YaHei UI" panose="020B0503020204020204" pitchFamily="34" charset="-122"/>
              </a:rPr>
              <a:t>表示</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pPr marL="800100" lvl="1" indent="-342900">
              <a:buFont typeface="+mj-lt"/>
              <a:buAutoNum type="arabicPeriod"/>
            </a:pP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pPr marL="342900" indent="-342900">
              <a:buFont typeface="+mj-lt"/>
              <a:buAutoNum type="arabicPeriod"/>
            </a:pPr>
            <a:r>
              <a:rPr lang="en-US" altLang="zh-TW" sz="1400" b="1" dirty="0">
                <a:solidFill>
                  <a:schemeClr val="bg1"/>
                </a:solidFill>
                <a:latin typeface="Microsoft YaHei UI" panose="020B0503020204020204" pitchFamily="34" charset="-122"/>
                <a:ea typeface="Microsoft YaHei UI" panose="020B0503020204020204" pitchFamily="34" charset="-122"/>
              </a:rPr>
              <a:t>Regression tree:</a:t>
            </a:r>
            <a:r>
              <a:rPr lang="zh-TW" altLang="en-US" sz="1400" b="1" dirty="0">
                <a:solidFill>
                  <a:schemeClr val="bg1"/>
                </a:solidFill>
                <a:latin typeface="Microsoft YaHei UI" panose="020B0503020204020204" pitchFamily="34" charset="-122"/>
                <a:ea typeface="Microsoft YaHei UI" panose="020B0503020204020204" pitchFamily="34" charset="-122"/>
              </a:rPr>
              <a:t> </a:t>
            </a:r>
            <a:r>
              <a:rPr lang="zh-TW" altLang="en-US" sz="1400" dirty="0">
                <a:solidFill>
                  <a:schemeClr val="bg1"/>
                </a:solidFill>
                <a:latin typeface="Microsoft YaHei UI" panose="020B0503020204020204" pitchFamily="34" charset="-122"/>
                <a:ea typeface="Microsoft YaHei UI" panose="020B0503020204020204" pitchFamily="34" charset="-122"/>
              </a:rPr>
              <a:t>分析結果可能為</a:t>
            </a:r>
            <a:r>
              <a:rPr lang="zh-TW" altLang="en-US" sz="1400" b="1" dirty="0">
                <a:solidFill>
                  <a:schemeClr val="bg1"/>
                </a:solidFill>
                <a:latin typeface="Microsoft YaHei UI" panose="020B0503020204020204" pitchFamily="34" charset="-122"/>
                <a:ea typeface="Microsoft YaHei UI" panose="020B0503020204020204" pitchFamily="34" charset="-122"/>
              </a:rPr>
              <a:t>實數</a:t>
            </a:r>
            <a:r>
              <a:rPr lang="zh-TW" altLang="en-US" sz="1400" dirty="0">
                <a:solidFill>
                  <a:schemeClr val="bg1"/>
                </a:solidFill>
                <a:latin typeface="Microsoft YaHei UI" panose="020B0503020204020204" pitchFamily="34" charset="-122"/>
                <a:ea typeface="Microsoft YaHei UI" panose="020B0503020204020204" pitchFamily="34" charset="-122"/>
              </a:rPr>
              <a:t>（例如房價，患者住院時間等）使用的概念。可採用離散化的方式，將資料分割成許多區間，但是仍需要保持資料的順序</a:t>
            </a:r>
            <a:r>
              <a:rPr lang="zh-TW" altLang="en-US" sz="1400" dirty="0" smtClean="0">
                <a:solidFill>
                  <a:schemeClr val="bg1"/>
                </a:solidFill>
                <a:latin typeface="Microsoft YaHei UI" panose="020B0503020204020204" pitchFamily="34" charset="-122"/>
                <a:ea typeface="Microsoft YaHei UI" panose="020B0503020204020204" pitchFamily="34" charset="-122"/>
              </a:rPr>
              <a:t>性</a:t>
            </a:r>
            <a:endParaRPr lang="en-US" altLang="zh-TW" sz="1400" dirty="0">
              <a:solidFill>
                <a:schemeClr val="bg1"/>
              </a:solidFill>
              <a:latin typeface="Microsoft YaHei UI" panose="020B0503020204020204" pitchFamily="34" charset="-122"/>
              <a:ea typeface="Microsoft YaHei UI" panose="020B0503020204020204" pitchFamily="34" charset="-122"/>
            </a:endParaRPr>
          </a:p>
        </p:txBody>
      </p:sp>
      <p:sp>
        <p:nvSpPr>
          <p:cNvPr id="10" name="矩形 9"/>
          <p:cNvSpPr/>
          <p:nvPr/>
        </p:nvSpPr>
        <p:spPr>
          <a:xfrm>
            <a:off x="660783" y="813586"/>
            <a:ext cx="1569660" cy="369332"/>
          </a:xfrm>
          <a:prstGeom prst="rect">
            <a:avLst/>
          </a:prstGeom>
        </p:spPr>
        <p:txBody>
          <a:bodyPr wrap="none">
            <a:spAutoFit/>
          </a:bodyPr>
          <a:lstStyle/>
          <a:p>
            <a:r>
              <a:rPr lang="zh-TW" altLang="en-US" b="1" dirty="0" smtClean="0">
                <a:solidFill>
                  <a:srgbClr val="0070C0"/>
                </a:solidFill>
                <a:latin typeface="Microsoft YaHei UI" panose="020B0503020204020204" pitchFamily="34" charset="-122"/>
                <a:ea typeface="Microsoft YaHei UI" panose="020B0503020204020204" pitchFamily="34" charset="-122"/>
              </a:rPr>
              <a:t>決策樹</a:t>
            </a:r>
            <a:r>
              <a:rPr lang="zh-TW" altLang="en-US" b="1" dirty="0">
                <a:solidFill>
                  <a:srgbClr val="0070C0"/>
                </a:solidFill>
                <a:latin typeface="Microsoft YaHei UI" panose="020B0503020204020204" pitchFamily="34" charset="-122"/>
                <a:ea typeface="Microsoft YaHei UI" panose="020B0503020204020204" pitchFamily="34" charset="-122"/>
              </a:rPr>
              <a:t>的種類</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nvPr>
            </p:nvGraphicFramePr>
            <p:xfrm>
              <a:off x="1166574" y="1302927"/>
              <a:ext cx="4585790" cy="1071993"/>
            </p:xfrm>
            <a:graphic>
              <a:graphicData uri="http://schemas.openxmlformats.org/drawingml/2006/table">
                <a:tbl>
                  <a:tblPr firstRow="1" bandRow="1">
                    <a:tableStyleId>{5C22544A-7EE6-4342-B048-85BDC9FD1C3A}</a:tableStyleId>
                  </a:tblPr>
                  <a:tblGrid>
                    <a:gridCol w="1961459">
                      <a:extLst>
                        <a:ext uri="{9D8B030D-6E8A-4147-A177-3AD203B41FA5}">
                          <a16:colId xmlns:a16="http://schemas.microsoft.com/office/drawing/2014/main" val="1873429515"/>
                        </a:ext>
                      </a:extLst>
                    </a:gridCol>
                    <a:gridCol w="2624331">
                      <a:extLst>
                        <a:ext uri="{9D8B030D-6E8A-4147-A177-3AD203B41FA5}">
                          <a16:colId xmlns:a16="http://schemas.microsoft.com/office/drawing/2014/main" val="4072544817"/>
                        </a:ext>
                      </a:extLst>
                    </a:gridCol>
                  </a:tblGrid>
                  <a:tr h="312231">
                    <a:tc>
                      <a:txBody>
                        <a:bodyPr/>
                        <a:lstStyle/>
                        <a:p>
                          <a:r>
                            <a:rPr lang="en-US" altLang="zh-TW" sz="1400" dirty="0" smtClean="0">
                              <a:latin typeface="Microsoft YaHei UI" panose="020B0503020204020204" pitchFamily="34" charset="-122"/>
                              <a:ea typeface="Microsoft YaHei UI" panose="020B0503020204020204" pitchFamily="34" charset="-122"/>
                            </a:rPr>
                            <a:t>DT</a:t>
                          </a:r>
                          <a:r>
                            <a:rPr lang="en-US" altLang="zh-TW" sz="1400" baseline="0" dirty="0" smtClean="0">
                              <a:latin typeface="Microsoft YaHei UI" panose="020B0503020204020204" pitchFamily="34" charset="-122"/>
                              <a:ea typeface="Microsoft YaHei UI" panose="020B0503020204020204" pitchFamily="34" charset="-122"/>
                            </a:rPr>
                            <a:t> </a:t>
                          </a:r>
                          <a:r>
                            <a:rPr lang="en-US" altLang="zh-TW" sz="1400" dirty="0" smtClean="0">
                              <a:latin typeface="Microsoft YaHei UI" panose="020B0503020204020204" pitchFamily="34" charset="-122"/>
                              <a:ea typeface="Microsoft YaHei UI" panose="020B0503020204020204" pitchFamily="34" charset="-122"/>
                            </a:rPr>
                            <a:t>Algorithms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400" dirty="0" smtClean="0">
                              <a:latin typeface="Microsoft YaHei UI" panose="020B0503020204020204" pitchFamily="34" charset="-122"/>
                              <a:ea typeface="Microsoft YaHei UI" panose="020B0503020204020204" pitchFamily="34" charset="-122"/>
                            </a:rPr>
                            <a:t>Information calculate</a:t>
                          </a:r>
                          <a:endParaRPr lang="zh-TW" alt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02164801"/>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ID3</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C4.5</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C5.0</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r>
                            <a:rPr lang="en-US" altLang="zh-TW" sz="1200" dirty="0" smtClean="0">
                              <a:latin typeface="Microsoft YaHei UI" panose="020B0503020204020204" pitchFamily="34" charset="-122"/>
                              <a:ea typeface="Microsoft YaHei UI" panose="020B0503020204020204" pitchFamily="34" charset="-122"/>
                            </a:rPr>
                            <a:t>Entropy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oMath>
                          </a14:m>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Information Gain</a:t>
                          </a:r>
                          <a:endParaRPr lang="zh-TW" altLang="en-US" sz="12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931603854"/>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CART</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icrosoft YaHei UI" panose="020B0503020204020204" pitchFamily="34" charset="-122"/>
                              <a:ea typeface="Microsoft YaHei UI" panose="020B0503020204020204" pitchFamily="34" charset="-122"/>
                            </a:rPr>
                            <a:t>Gini Index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oMath>
                          </a14:m>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Gini</a:t>
                          </a:r>
                          <a:r>
                            <a:rPr lang="en-US" altLang="zh-TW" sz="1200" baseline="0" dirty="0" smtClean="0">
                              <a:latin typeface="Microsoft YaHei UI" panose="020B0503020204020204" pitchFamily="34" charset="-122"/>
                              <a:ea typeface="Microsoft YaHei UI" panose="020B0503020204020204" pitchFamily="34" charset="-122"/>
                            </a:rPr>
                            <a:t> Gain</a:t>
                          </a:r>
                          <a:endParaRPr lang="zh-TW" altLang="en-US" sz="12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287905358"/>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3603415848"/>
                  </p:ext>
                </p:extLst>
              </p:nvPr>
            </p:nvGraphicFramePr>
            <p:xfrm>
              <a:off x="1166574" y="1302927"/>
              <a:ext cx="4585790" cy="1071993"/>
            </p:xfrm>
            <a:graphic>
              <a:graphicData uri="http://schemas.openxmlformats.org/drawingml/2006/table">
                <a:tbl>
                  <a:tblPr firstRow="1" bandRow="1">
                    <a:tableStyleId>{5C22544A-7EE6-4342-B048-85BDC9FD1C3A}</a:tableStyleId>
                  </a:tblPr>
                  <a:tblGrid>
                    <a:gridCol w="1961459">
                      <a:extLst>
                        <a:ext uri="{9D8B030D-6E8A-4147-A177-3AD203B41FA5}">
                          <a16:colId xmlns:a16="http://schemas.microsoft.com/office/drawing/2014/main" val="1873429515"/>
                        </a:ext>
                      </a:extLst>
                    </a:gridCol>
                    <a:gridCol w="2624331">
                      <a:extLst>
                        <a:ext uri="{9D8B030D-6E8A-4147-A177-3AD203B41FA5}">
                          <a16:colId xmlns:a16="http://schemas.microsoft.com/office/drawing/2014/main" val="4072544817"/>
                        </a:ext>
                      </a:extLst>
                    </a:gridCol>
                  </a:tblGrid>
                  <a:tr h="312231">
                    <a:tc>
                      <a:txBody>
                        <a:bodyPr/>
                        <a:lstStyle/>
                        <a:p>
                          <a:r>
                            <a:rPr lang="en-US" altLang="zh-TW" sz="1400" dirty="0" smtClean="0">
                              <a:latin typeface="Microsoft YaHei UI" panose="020B0503020204020204" pitchFamily="34" charset="-122"/>
                              <a:ea typeface="Microsoft YaHei UI" panose="020B0503020204020204" pitchFamily="34" charset="-122"/>
                            </a:rPr>
                            <a:t>DT</a:t>
                          </a:r>
                          <a:r>
                            <a:rPr lang="en-US" altLang="zh-TW" sz="1400" baseline="0" dirty="0" smtClean="0">
                              <a:latin typeface="Microsoft YaHei UI" panose="020B0503020204020204" pitchFamily="34" charset="-122"/>
                              <a:ea typeface="Microsoft YaHei UI" panose="020B0503020204020204" pitchFamily="34" charset="-122"/>
                            </a:rPr>
                            <a:t> </a:t>
                          </a:r>
                          <a:r>
                            <a:rPr lang="en-US" altLang="zh-TW" sz="1400" dirty="0" smtClean="0">
                              <a:latin typeface="Microsoft YaHei UI" panose="020B0503020204020204" pitchFamily="34" charset="-122"/>
                              <a:ea typeface="Microsoft YaHei UI" panose="020B0503020204020204" pitchFamily="34" charset="-122"/>
                            </a:rPr>
                            <a:t>Algorithms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400" dirty="0" smtClean="0">
                              <a:latin typeface="Microsoft YaHei UI" panose="020B0503020204020204" pitchFamily="34" charset="-122"/>
                              <a:ea typeface="Microsoft YaHei UI" panose="020B0503020204020204" pitchFamily="34" charset="-122"/>
                            </a:rPr>
                            <a:t>Information calculate</a:t>
                          </a:r>
                          <a:endParaRPr lang="zh-TW" alt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02164801"/>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ID3</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C4.5</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C5.0</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endParaRPr lang="zh-TW"/>
                        </a:p>
                      </a:txBody>
                      <a:tcPr>
                        <a:blipFill>
                          <a:blip r:embed="rId3"/>
                          <a:stretch>
                            <a:fillRect l="-74942" t="-85484" r="-928" b="-104839"/>
                          </a:stretch>
                        </a:blipFill>
                      </a:tcPr>
                    </a:tc>
                    <a:extLst>
                      <a:ext uri="{0D108BD9-81ED-4DB2-BD59-A6C34878D82A}">
                        <a16:rowId xmlns:a16="http://schemas.microsoft.com/office/drawing/2014/main" val="931603854"/>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CART</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endParaRPr lang="zh-TW"/>
                        </a:p>
                      </a:txBody>
                      <a:tcPr>
                        <a:blipFill>
                          <a:blip r:embed="rId3"/>
                          <a:stretch>
                            <a:fillRect l="-74942" t="-182540" r="-928" b="-3175"/>
                          </a:stretch>
                        </a:blipFill>
                      </a:tcPr>
                    </a:tc>
                    <a:extLst>
                      <a:ext uri="{0D108BD9-81ED-4DB2-BD59-A6C34878D82A}">
                        <a16:rowId xmlns:a16="http://schemas.microsoft.com/office/drawing/2014/main" val="1287905358"/>
                      </a:ext>
                    </a:extLst>
                  </a:tr>
                </a:tbl>
              </a:graphicData>
            </a:graphic>
          </p:graphicFrame>
        </mc:Fallback>
      </mc:AlternateContent>
      <p:sp>
        <p:nvSpPr>
          <p:cNvPr id="4" name="矩形 3"/>
          <p:cNvSpPr/>
          <p:nvPr/>
        </p:nvSpPr>
        <p:spPr>
          <a:xfrm>
            <a:off x="660783" y="3352966"/>
            <a:ext cx="1338828" cy="369332"/>
          </a:xfrm>
          <a:prstGeom prst="rect">
            <a:avLst/>
          </a:prstGeom>
        </p:spPr>
        <p:txBody>
          <a:bodyPr wrap="none">
            <a:spAutoFit/>
          </a:bodyPr>
          <a:lstStyle/>
          <a:p>
            <a:r>
              <a:rPr lang="zh-TW" altLang="en-US" b="1" dirty="0">
                <a:solidFill>
                  <a:srgbClr val="0070C0"/>
                </a:solidFill>
                <a:latin typeface="Microsoft YaHei UI" panose="020B0503020204020204" pitchFamily="34" charset="-122"/>
                <a:ea typeface="Microsoft YaHei UI" panose="020B0503020204020204" pitchFamily="34" charset="-122"/>
              </a:rPr>
              <a:t>模型的種類</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584766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0" y="138084"/>
            <a:ext cx="5738640"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Information in data </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文字方塊 6"/>
          <p:cNvSpPr txBox="1"/>
          <p:nvPr/>
        </p:nvSpPr>
        <p:spPr>
          <a:xfrm>
            <a:off x="565443" y="641688"/>
            <a:ext cx="7949384" cy="1169551"/>
          </a:xfrm>
          <a:prstGeom prst="rect">
            <a:avLst/>
          </a:prstGeom>
          <a:noFill/>
        </p:spPr>
        <p:txBody>
          <a:bodyPr wrap="square" rtlCol="0">
            <a:spAutoFit/>
          </a:bodyPr>
          <a:lstStyle/>
          <a:p>
            <a:r>
              <a:rPr lang="zh-TW" altLang="en-US" sz="1400" dirty="0">
                <a:solidFill>
                  <a:schemeClr val="bg1"/>
                </a:solidFill>
                <a:latin typeface="Microsoft YaHei UI" panose="020B0503020204020204" pitchFamily="34" charset="-122"/>
                <a:ea typeface="Microsoft YaHei UI" panose="020B0503020204020204" pitchFamily="34" charset="-122"/>
              </a:rPr>
              <a:t>在一般數據中，訊息的多寡</a:t>
            </a:r>
            <a:r>
              <a:rPr lang="zh-TW" altLang="en-US" sz="1400" dirty="0" smtClean="0">
                <a:solidFill>
                  <a:schemeClr val="bg1"/>
                </a:solidFill>
                <a:latin typeface="Microsoft YaHei UI" panose="020B0503020204020204" pitchFamily="34" charset="-122"/>
                <a:ea typeface="Microsoft YaHei UI" panose="020B0503020204020204" pitchFamily="34" charset="-122"/>
              </a:rPr>
              <a:t>跟數據的機率</a:t>
            </a:r>
            <a:r>
              <a:rPr lang="zh-TW" altLang="en-US" sz="1400" dirty="0">
                <a:solidFill>
                  <a:schemeClr val="bg1"/>
                </a:solidFill>
                <a:latin typeface="Microsoft YaHei UI" panose="020B0503020204020204" pitchFamily="34" charset="-122"/>
                <a:ea typeface="Microsoft YaHei UI" panose="020B0503020204020204" pitchFamily="34" charset="-122"/>
              </a:rPr>
              <a:t>很有關係</a:t>
            </a:r>
            <a:r>
              <a:rPr lang="zh-TW" altLang="en-US" sz="1400" dirty="0" smtClean="0">
                <a:solidFill>
                  <a:schemeClr val="bg1"/>
                </a:solidFill>
                <a:latin typeface="Microsoft YaHei UI" panose="020B0503020204020204" pitchFamily="34" charset="-122"/>
                <a:ea typeface="Microsoft YaHei UI" panose="020B0503020204020204" pitchFamily="34" charset="-122"/>
              </a:rPr>
              <a:t>。一個</a:t>
            </a:r>
            <a:r>
              <a:rPr lang="zh-TW" altLang="en-US" sz="1400" dirty="0">
                <a:solidFill>
                  <a:schemeClr val="bg1"/>
                </a:solidFill>
                <a:latin typeface="Microsoft YaHei UI" panose="020B0503020204020204" pitchFamily="34" charset="-122"/>
                <a:ea typeface="Microsoft YaHei UI" panose="020B0503020204020204" pitchFamily="34" charset="-122"/>
              </a:rPr>
              <a:t>機率很小的</a:t>
            </a:r>
            <a:r>
              <a:rPr lang="zh-TW" altLang="en-US" sz="1400" dirty="0" smtClean="0">
                <a:solidFill>
                  <a:schemeClr val="bg1"/>
                </a:solidFill>
                <a:latin typeface="Microsoft YaHei UI" panose="020B0503020204020204" pitchFamily="34" charset="-122"/>
                <a:ea typeface="Microsoft YaHei UI" panose="020B0503020204020204" pitchFamily="34" charset="-122"/>
              </a:rPr>
              <a:t>事件越能提供更多訊息給我們。</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r>
              <a:rPr lang="en-US" altLang="zh-TW" sz="1400" dirty="0" smtClean="0">
                <a:solidFill>
                  <a:schemeClr val="bg1"/>
                </a:solidFill>
                <a:latin typeface="Microsoft YaHei UI" panose="020B0503020204020204" pitchFamily="34" charset="-122"/>
                <a:ea typeface="Microsoft YaHei UI" panose="020B0503020204020204" pitchFamily="34" charset="-122"/>
              </a:rPr>
              <a:t>Ex: “</a:t>
            </a:r>
            <a:r>
              <a:rPr lang="zh-TW" altLang="en-US" sz="1400" dirty="0" smtClean="0">
                <a:solidFill>
                  <a:schemeClr val="bg1"/>
                </a:solidFill>
                <a:latin typeface="Microsoft YaHei UI" panose="020B0503020204020204" pitchFamily="34" charset="-122"/>
                <a:ea typeface="Microsoft YaHei UI" panose="020B0503020204020204" pitchFamily="34" charset="-122"/>
              </a:rPr>
              <a:t>太陽從東邊升起</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與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在路上出車禍</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相比，</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太陽從東邊升起</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的機率為</a:t>
            </a:r>
            <a:r>
              <a:rPr lang="en-US" altLang="zh-TW" sz="1400" dirty="0" smtClean="0">
                <a:solidFill>
                  <a:schemeClr val="bg1"/>
                </a:solidFill>
                <a:latin typeface="Microsoft YaHei UI" panose="020B0503020204020204" pitchFamily="34" charset="-122"/>
                <a:ea typeface="Microsoft YaHei UI" panose="020B0503020204020204" pitchFamily="34" charset="-122"/>
              </a:rPr>
              <a:t>1</a:t>
            </a:r>
            <a:r>
              <a:rPr lang="zh-TW" altLang="en-US" sz="1400" dirty="0" smtClean="0">
                <a:solidFill>
                  <a:schemeClr val="bg1"/>
                </a:solidFill>
                <a:latin typeface="Microsoft YaHei UI" panose="020B0503020204020204" pitchFamily="34" charset="-122"/>
                <a:ea typeface="Microsoft YaHei UI" panose="020B0503020204020204" pitchFamily="34" charset="-122"/>
              </a:rPr>
              <a:t>，是必然發生之事件，無法提供更多資訊。而假設</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在路上出車禍</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之機率為</a:t>
            </a:r>
            <a:r>
              <a:rPr lang="en-US" altLang="zh-TW" sz="1400" dirty="0" smtClean="0">
                <a:solidFill>
                  <a:schemeClr val="bg1"/>
                </a:solidFill>
                <a:latin typeface="Microsoft YaHei UI" panose="020B0503020204020204" pitchFamily="34" charset="-122"/>
                <a:ea typeface="Microsoft YaHei UI" panose="020B0503020204020204" pitchFamily="34" charset="-122"/>
              </a:rPr>
              <a:t>0.01</a:t>
            </a:r>
            <a:r>
              <a:rPr lang="zh-TW" altLang="en-US" sz="1400" dirty="0" smtClean="0">
                <a:solidFill>
                  <a:schemeClr val="bg1"/>
                </a:solidFill>
                <a:latin typeface="Microsoft YaHei UI" panose="020B0503020204020204" pitchFamily="34" charset="-122"/>
                <a:ea typeface="Microsoft YaHei UI" panose="020B0503020204020204" pitchFamily="34" charset="-122"/>
              </a:rPr>
              <a:t>，則發生該事件時有非常多因素及可能性，資訊量越大。</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r>
              <a:rPr lang="zh-TW" altLang="en-US" sz="1400" dirty="0" smtClean="0">
                <a:solidFill>
                  <a:schemeClr val="bg1"/>
                </a:solidFill>
                <a:latin typeface="Microsoft YaHei UI" panose="020B0503020204020204" pitchFamily="34" charset="-122"/>
                <a:ea typeface="Microsoft YaHei UI" panose="020B0503020204020204" pitchFamily="34" charset="-122"/>
              </a:rPr>
              <a:t>為了量化數據中的資訊量，科學家訂定 </a:t>
            </a:r>
            <a:r>
              <a:rPr lang="en-US" altLang="zh-TW" sz="1400" b="1" dirty="0" smtClean="0">
                <a:solidFill>
                  <a:schemeClr val="bg1"/>
                </a:solidFill>
                <a:latin typeface="Microsoft YaHei UI" panose="020B0503020204020204" pitchFamily="34" charset="-122"/>
                <a:ea typeface="Microsoft YaHei UI" panose="020B0503020204020204" pitchFamily="34" charset="-122"/>
              </a:rPr>
              <a:t>“</a:t>
            </a:r>
            <a:r>
              <a:rPr lang="zh-TW" altLang="en-US" sz="1400" b="1" dirty="0" smtClean="0">
                <a:solidFill>
                  <a:schemeClr val="bg1"/>
                </a:solidFill>
                <a:latin typeface="Microsoft YaHei UI" panose="020B0503020204020204" pitchFamily="34" charset="-122"/>
                <a:ea typeface="Microsoft YaHei UI" panose="020B0503020204020204" pitchFamily="34" charset="-122"/>
              </a:rPr>
              <a:t>事件的訊息量為該事件機率的函數</a:t>
            </a:r>
            <a:r>
              <a:rPr lang="en-US" altLang="zh-TW" sz="1400" b="1" dirty="0" smtClean="0">
                <a:solidFill>
                  <a:schemeClr val="bg1"/>
                </a:solidFill>
                <a:latin typeface="Microsoft YaHei UI" panose="020B0503020204020204" pitchFamily="34" charset="-122"/>
                <a:ea typeface="Microsoft YaHei UI" panose="020B0503020204020204" pitchFamily="34" charset="-122"/>
              </a:rPr>
              <a:t>”</a:t>
            </a:r>
            <a:endParaRPr lang="zh-TW" altLang="en-US" sz="1400" b="1"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11" name="文字方塊 10"/>
              <p:cNvSpPr txBox="1"/>
              <p:nvPr/>
            </p:nvSpPr>
            <p:spPr>
              <a:xfrm>
                <a:off x="4589058" y="2645850"/>
                <a:ext cx="2657322" cy="604461"/>
              </a:xfrm>
              <a:prstGeom prst="rect">
                <a:avLst/>
              </a:prstGeom>
              <a:solidFill>
                <a:srgbClr val="FFFFFF"/>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nary>
                        <m:naryPr>
                          <m:chr m:val="∑"/>
                          <m:limLoc m:val="subSup"/>
                          <m:supHide m:val="on"/>
                          <m:ctrlPr>
                            <a:rPr lang="en-US" altLang="zh-TW" b="0" i="1" smtClean="0">
                              <a:latin typeface="Cambria Math" panose="02040503050406030204" pitchFamily="18" charset="0"/>
                            </a:rPr>
                          </m:ctrlPr>
                        </m:naryPr>
                        <m:sub>
                          <m:r>
                            <m:rPr>
                              <m:brk m:alnAt="9"/>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func>
                            <m:funcPr>
                              <m:ctrlPr>
                                <a:rPr lang="en-US" altLang="zh-TW" b="0" i="1" smtClean="0">
                                  <a:latin typeface="Cambria Math" panose="02040503050406030204" pitchFamily="18" charset="0"/>
                                </a:rPr>
                              </m:ctrlPr>
                            </m:funcPr>
                            <m:fName>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log</m:t>
                                  </m:r>
                                </m:e>
                                <m:sub>
                                  <m:r>
                                    <a:rPr lang="en-US" altLang="zh-TW" b="0" i="1" smtClean="0">
                                      <a:latin typeface="Cambria Math" panose="02040503050406030204" pitchFamily="18" charset="0"/>
                                    </a:rPr>
                                    <m:t>2</m:t>
                                  </m:r>
                                </m:sub>
                              </m:sSub>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e>
                              </m:d>
                            </m:e>
                          </m:func>
                        </m:e>
                      </m:nary>
                    </m:oMath>
                  </m:oMathPara>
                </a14:m>
                <a:endParaRPr lang="en-US" altLang="zh-TW" sz="2000" b="0" dirty="0" smtClean="0">
                  <a:latin typeface="Microsoft YaHei UI" panose="020B0503020204020204" pitchFamily="34" charset="-122"/>
                  <a:ea typeface="Microsoft YaHei UI" panose="020B0503020204020204" pitchFamily="34" charset="-122"/>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589058" y="2645850"/>
                <a:ext cx="2657322" cy="604461"/>
              </a:xfrm>
              <a:prstGeom prst="rect">
                <a:avLst/>
              </a:prstGeom>
              <a:blipFill>
                <a:blip r:embed="rId3"/>
                <a:stretch>
                  <a:fillRect/>
                </a:stretch>
              </a:blipFill>
            </p:spPr>
            <p:txBody>
              <a:bodyPr/>
              <a:lstStyle/>
              <a:p>
                <a:r>
                  <a:rPr lang="zh-TW" altLang="en-US">
                    <a:noFill/>
                  </a:rPr>
                  <a:t> </a:t>
                </a:r>
              </a:p>
            </p:txBody>
          </p:sp>
        </mc:Fallback>
      </mc:AlternateContent>
      <p:sp>
        <p:nvSpPr>
          <p:cNvPr id="12" name="文字方塊 11"/>
          <p:cNvSpPr txBox="1"/>
          <p:nvPr/>
        </p:nvSpPr>
        <p:spPr>
          <a:xfrm>
            <a:off x="4294004" y="2276518"/>
            <a:ext cx="3247431" cy="369332"/>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800" dirty="0" smtClean="0">
                <a:solidFill>
                  <a:srgbClr val="0070C0"/>
                </a:solidFill>
              </a:rPr>
              <a:t>計算資訊常見函數</a:t>
            </a:r>
            <a:r>
              <a:rPr lang="en-US" altLang="zh-TW" sz="1800" dirty="0" smtClean="0">
                <a:solidFill>
                  <a:srgbClr val="0070C0"/>
                </a:solidFill>
              </a:rPr>
              <a:t>-</a:t>
            </a:r>
            <a:r>
              <a:rPr lang="zh-TW" altLang="en-US" sz="1800" dirty="0" smtClean="0">
                <a:solidFill>
                  <a:srgbClr val="0070C0"/>
                </a:solidFill>
              </a:rPr>
              <a:t> </a:t>
            </a:r>
            <a:r>
              <a:rPr lang="en-US" altLang="zh-TW" sz="1800" dirty="0" smtClean="0">
                <a:solidFill>
                  <a:srgbClr val="0070C0"/>
                </a:solidFill>
              </a:rPr>
              <a:t>Entropy</a:t>
            </a:r>
            <a:endParaRPr lang="zh-TW" altLang="en-US" sz="1800" dirty="0">
              <a:solidFill>
                <a:srgbClr val="0070C0"/>
              </a:solidFill>
            </a:endParaRPr>
          </a:p>
        </p:txBody>
      </p:sp>
      <mc:AlternateContent xmlns:mc="http://schemas.openxmlformats.org/markup-compatibility/2006" xmlns:a14="http://schemas.microsoft.com/office/drawing/2010/main">
        <mc:Choice Requires="a14">
          <p:sp>
            <p:nvSpPr>
              <p:cNvPr id="13" name="文字方塊 12"/>
              <p:cNvSpPr txBox="1"/>
              <p:nvPr/>
            </p:nvSpPr>
            <p:spPr>
              <a:xfrm>
                <a:off x="3791675" y="3244661"/>
                <a:ext cx="4608650" cy="309187"/>
              </a:xfrm>
              <a:prstGeom prst="rect">
                <a:avLst/>
              </a:prstGeom>
              <a:noFill/>
            </p:spPr>
            <p:txBody>
              <a:bodyPr wrap="square" rtlCol="0">
                <a:spAutoFit/>
              </a:bodyPr>
              <a:lstStyle/>
              <a:p>
                <a:r>
                  <a:rPr lang="zh-TW" altLang="en-US" sz="1400" dirty="0" smtClean="0">
                    <a:solidFill>
                      <a:schemeClr val="bg1"/>
                    </a:solidFill>
                    <a:latin typeface="Microsoft YaHei UI" panose="020B0503020204020204" pitchFamily="34" charset="-122"/>
                    <a:ea typeface="Microsoft YaHei UI" panose="020B0503020204020204" pitchFamily="34" charset="-122"/>
                  </a:rPr>
                  <a:t>資訊傳遞以 </a:t>
                </a:r>
                <a:r>
                  <a:rPr lang="en-US" altLang="zh-TW" sz="1400" b="1" dirty="0" smtClean="0">
                    <a:solidFill>
                      <a:schemeClr val="bg1"/>
                    </a:solidFill>
                    <a:latin typeface="Microsoft YaHei UI" panose="020B0503020204020204" pitchFamily="34" charset="-122"/>
                    <a:ea typeface="Microsoft YaHei UI" panose="020B0503020204020204" pitchFamily="34" charset="-122"/>
                  </a:rPr>
                  <a:t>“bit”</a:t>
                </a:r>
                <a:r>
                  <a:rPr lang="zh-TW" altLang="en-US" sz="1400" dirty="0" smtClean="0">
                    <a:solidFill>
                      <a:schemeClr val="bg1"/>
                    </a:solidFill>
                    <a:latin typeface="Microsoft YaHei UI" panose="020B0503020204020204" pitchFamily="34" charset="-122"/>
                    <a:ea typeface="Microsoft YaHei UI" panose="020B0503020204020204" pitchFamily="34" charset="-122"/>
                  </a:rPr>
                  <a:t> 為單位，故取</a:t>
                </a:r>
                <a14:m>
                  <m:oMath xmlns:m="http://schemas.openxmlformats.org/officeDocument/2006/math">
                    <m:func>
                      <m:funcPr>
                        <m:ctrlPr>
                          <a:rPr lang="en-US" altLang="zh-TW" sz="1400" i="1" smtClean="0">
                            <a:solidFill>
                              <a:schemeClr val="bg1"/>
                            </a:solidFill>
                            <a:latin typeface="Cambria Math" panose="02040503050406030204" pitchFamily="18" charset="0"/>
                          </a:rPr>
                        </m:ctrlPr>
                      </m:funcPr>
                      <m:fName>
                        <m:sSub>
                          <m:sSubPr>
                            <m:ctrlPr>
                              <a:rPr lang="en-US" altLang="zh-TW" sz="1400" i="1">
                                <a:solidFill>
                                  <a:schemeClr val="bg1"/>
                                </a:solidFill>
                                <a:latin typeface="Cambria Math" panose="02040503050406030204" pitchFamily="18" charset="0"/>
                              </a:rPr>
                            </m:ctrlPr>
                          </m:sSubPr>
                          <m:e>
                            <m:r>
                              <a:rPr lang="en-US" altLang="zh-TW" sz="1400" i="1" smtClean="0">
                                <a:solidFill>
                                  <a:schemeClr val="bg1"/>
                                </a:solidFill>
                                <a:latin typeface="Cambria Math" panose="02040503050406030204" pitchFamily="18" charset="0"/>
                              </a:rPr>
                              <m:t>−</m:t>
                            </m:r>
                            <m:r>
                              <m:rPr>
                                <m:sty m:val="p"/>
                              </m:rPr>
                              <a:rPr lang="en-US" altLang="zh-TW" sz="1400">
                                <a:solidFill>
                                  <a:schemeClr val="bg1"/>
                                </a:solidFill>
                                <a:latin typeface="Cambria Math" panose="02040503050406030204" pitchFamily="18" charset="0"/>
                              </a:rPr>
                              <m:t>log</m:t>
                            </m:r>
                          </m:e>
                          <m:sub>
                            <m:r>
                              <a:rPr lang="en-US" altLang="zh-TW" sz="1400" i="1">
                                <a:solidFill>
                                  <a:schemeClr val="bg1"/>
                                </a:solidFill>
                                <a:latin typeface="Cambria Math" panose="02040503050406030204" pitchFamily="18" charset="0"/>
                              </a:rPr>
                              <m:t>2</m:t>
                            </m:r>
                          </m:sub>
                        </m:sSub>
                      </m:fName>
                      <m:e>
                        <m:d>
                          <m:dPr>
                            <m:ctrlPr>
                              <a:rPr lang="en-US" altLang="zh-TW" sz="1400" i="1">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𝑝</m:t>
                            </m:r>
                          </m:e>
                        </m:d>
                      </m:e>
                    </m:func>
                    <m:r>
                      <a:rPr lang="zh-TW" altLang="en-US" sz="1400" i="1" smtClean="0">
                        <a:solidFill>
                          <a:schemeClr val="bg1"/>
                        </a:solidFill>
                        <a:latin typeface="Cambria Math" panose="02040503050406030204" pitchFamily="18" charset="0"/>
                      </a:rPr>
                      <m:t>，</m:t>
                    </m:r>
                    <m:r>
                      <m:rPr>
                        <m:sty m:val="p"/>
                      </m:rPr>
                      <a:rPr lang="en-US" altLang="zh-TW" sz="1400" i="1" dirty="0" smtClean="0">
                        <a:solidFill>
                          <a:schemeClr val="bg1"/>
                        </a:solidFill>
                        <a:latin typeface="Cambria Math" panose="02040503050406030204" pitchFamily="18" charset="0"/>
                        <a:ea typeface="Microsoft YaHei UI" panose="020B0503020204020204" pitchFamily="34" charset="-122"/>
                      </a:rPr>
                      <m:t>p</m:t>
                    </m:r>
                    <m:r>
                      <a:rPr lang="zh-TW" altLang="en-US" sz="1400" i="1" dirty="0" smtClean="0">
                        <a:solidFill>
                          <a:schemeClr val="bg1"/>
                        </a:solidFill>
                        <a:latin typeface="Cambria Math" panose="02040503050406030204" pitchFamily="18" charset="0"/>
                        <a:ea typeface="Microsoft YaHei UI" panose="020B0503020204020204" pitchFamily="34" charset="-122"/>
                      </a:rPr>
                      <m:t>為事件機率</m:t>
                    </m:r>
                  </m:oMath>
                </a14:m>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791675" y="3244661"/>
                <a:ext cx="4608650" cy="309187"/>
              </a:xfrm>
              <a:prstGeom prst="rect">
                <a:avLst/>
              </a:prstGeom>
              <a:blipFill>
                <a:blip r:embed="rId4"/>
                <a:stretch>
                  <a:fillRect l="-397" t="-1961" b="-19608"/>
                </a:stretch>
              </a:blipFill>
            </p:spPr>
            <p:txBody>
              <a:bodyPr/>
              <a:lstStyle/>
              <a:p>
                <a:r>
                  <a:rPr lang="zh-TW" altLang="en-US">
                    <a:noFill/>
                  </a:rPr>
                  <a:t> </a:t>
                </a:r>
              </a:p>
            </p:txBody>
          </p:sp>
        </mc:Fallback>
      </mc:AlternateContent>
      <p:pic>
        <p:nvPicPr>
          <p:cNvPr id="14" name="圖片 13"/>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9413" y1="24430" x2="9413" y2="24430"/>
                        <a14:foregroundMark x1="18704" y1="17915" x2="18704" y2="17915"/>
                        <a14:foregroundMark x1="28606" y1="47231" x2="28606" y2="47231"/>
                        <a14:foregroundMark x1="11736" y1="68404" x2="11736" y2="68404"/>
                        <a14:foregroundMark x1="16015" y1="76221" x2="16015" y2="76221"/>
                        <a14:foregroundMark x1="18704" y1="74919" x2="18704" y2="74919"/>
                        <a14:foregroundMark x1="25672" y1="67101" x2="25672" y2="67101"/>
                        <a14:foregroundMark x1="71638" y1="35831" x2="73227" y2="35831"/>
                        <a14:foregroundMark x1="77017" y1="24430" x2="77017" y2="24430"/>
                        <a14:foregroundMark x1="79951" y1="69055" x2="79951" y2="69055"/>
                        <a14:foregroundMark x1="82885" y1="89902" x2="82885" y2="89902"/>
                        <a14:foregroundMark x1="72983" y1="83388" x2="72983" y2="83388"/>
                        <a14:foregroundMark x1="80807" y1="44300" x2="80807" y2="44300"/>
                        <a14:foregroundMark x1="83985" y1="49837" x2="83985" y2="49837"/>
                        <a14:foregroundMark x1="86064" y1="45603" x2="86064" y2="45603"/>
                        <a14:foregroundMark x1="88020" y1="50489" x2="88020" y2="50489"/>
                        <a14:foregroundMark x1="88020" y1="42671" x2="88020" y2="42671"/>
                        <a14:foregroundMark x1="13936" y1="45603" x2="13936" y2="45603"/>
                        <a14:foregroundMark x1="20049" y1="44951" x2="20049" y2="44951"/>
                        <a14:foregroundMark x1="22249" y1="49186" x2="22249" y2="49186"/>
                        <a14:foregroundMark x1="21149" y1="49186" x2="21149" y2="49186"/>
                      </a14:backgroundRemoval>
                    </a14:imgEffect>
                  </a14:imgLayer>
                </a14:imgProps>
              </a:ext>
            </a:extLst>
          </a:blip>
          <a:stretch>
            <a:fillRect/>
          </a:stretch>
        </p:blipFill>
        <p:spPr>
          <a:xfrm>
            <a:off x="1256625" y="4668801"/>
            <a:ext cx="3226284" cy="1210843"/>
          </a:xfrm>
          <a:prstGeom prst="rect">
            <a:avLst/>
          </a:prstGeom>
          <a:solidFill>
            <a:schemeClr val="bg1"/>
          </a:solidFill>
        </p:spPr>
      </p:pic>
      <mc:AlternateContent xmlns:mc="http://schemas.openxmlformats.org/markup-compatibility/2006" xmlns:a14="http://schemas.microsoft.com/office/drawing/2010/main">
        <mc:Choice Requires="a14">
          <p:sp>
            <p:nvSpPr>
              <p:cNvPr id="15" name="文字方塊 14"/>
              <p:cNvSpPr txBox="1"/>
              <p:nvPr/>
            </p:nvSpPr>
            <p:spPr>
              <a:xfrm>
                <a:off x="565442" y="4207136"/>
                <a:ext cx="4964090" cy="461665"/>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假設天氣有情天跟雨天兩種狀態，在機率對等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理想情況</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下，每種狀態各帶有</a:t>
                </a:r>
                <a14:m>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1</m:t>
                                </m:r>
                              </m:num>
                              <m:den>
                                <m:r>
                                  <a:rPr lang="en-US" altLang="zh-TW" sz="1200" b="0" i="1" smtClean="0">
                                    <a:solidFill>
                                      <a:schemeClr val="bg1"/>
                                    </a:solidFill>
                                    <a:latin typeface="Cambria Math" panose="02040503050406030204" pitchFamily="18" charset="0"/>
                                  </a:rPr>
                                  <m:t>2</m:t>
                                </m:r>
                              </m:den>
                            </m:f>
                          </m:e>
                        </m:d>
                        <m:r>
                          <a:rPr lang="en-US" altLang="zh-TW" sz="120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1</m:t>
                        </m:r>
                        <m:r>
                          <a:rPr lang="en-US" altLang="zh-TW" sz="1200" b="0" i="1" smtClean="0">
                            <a:solidFill>
                              <a:schemeClr val="bg1"/>
                            </a:solidFill>
                            <a:latin typeface="Cambria Math" panose="02040503050406030204" pitchFamily="18" charset="0"/>
                          </a:rPr>
                          <m:t>𝑏𝑖𝑡</m:t>
                        </m:r>
                      </m:e>
                    </m:func>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的資訊</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565442" y="4207136"/>
                <a:ext cx="4964090" cy="461665"/>
              </a:xfrm>
              <a:prstGeom prst="rect">
                <a:avLst/>
              </a:prstGeom>
              <a:blipFill>
                <a:blip r:embed="rId7"/>
                <a:stretch>
                  <a:fillRect l="-123" t="-14474" b="-89474"/>
                </a:stretch>
              </a:blipFill>
            </p:spPr>
            <p:txBody>
              <a:bodyPr/>
              <a:lstStyle/>
              <a:p>
                <a:r>
                  <a:rPr lang="zh-TW" altLang="en-US">
                    <a:noFill/>
                  </a:rPr>
                  <a:t> </a:t>
                </a:r>
              </a:p>
            </p:txBody>
          </p:sp>
        </mc:Fallback>
      </mc:AlternateContent>
      <p:pic>
        <p:nvPicPr>
          <p:cNvPr id="18" name="圖片 17"/>
          <p:cNvPicPr>
            <a:picLocks noChangeAspect="1"/>
          </p:cNvPicPr>
          <p:nvPr/>
        </p:nvPicPr>
        <p:blipFill>
          <a:blip r:embed="rId8">
            <a:extLst>
              <a:ext uri="{BEBA8EAE-BF5A-486C-A8C5-ECC9F3942E4B}">
                <a14:imgProps xmlns:a14="http://schemas.microsoft.com/office/drawing/2010/main">
                  <a14:imgLayer r:embed="rId9">
                    <a14:imgEffect>
                      <a14:backgroundRemoval t="1220" b="95427" l="0" r="100000">
                        <a14:foregroundMark x1="13317" y1="19512" x2="13317" y2="19512"/>
                        <a14:foregroundMark x1="19734" y1="17378" x2="19734" y2="17378"/>
                        <a14:foregroundMark x1="26877" y1="29573" x2="26877" y2="29573"/>
                        <a14:foregroundMark x1="18160" y1="76220" x2="18160" y2="76220"/>
                        <a14:foregroundMark x1="24818" y1="62195" x2="24818" y2="62195"/>
                        <a14:foregroundMark x1="16949" y1="48476" x2="16949" y2="48476"/>
                        <a14:foregroundMark x1="16949" y1="45122" x2="16949" y2="45122"/>
                        <a14:foregroundMark x1="13923" y1="42988" x2="13923" y2="42988"/>
                        <a14:foregroundMark x1="21429" y1="47866" x2="21429" y2="47866"/>
                        <a14:foregroundMark x1="19492" y1="43598" x2="19492" y2="43598"/>
                        <a14:foregroundMark x1="79419" y1="74085" x2="79419" y2="74085"/>
                        <a14:foregroundMark x1="72881" y1="88110" x2="72881" y2="88110"/>
                        <a14:foregroundMark x1="82203" y1="87500" x2="82203" y2="87500"/>
                        <a14:foregroundMark x1="82688" y1="47866" x2="82688" y2="47866"/>
                        <a14:foregroundMark x1="79661" y1="50000" x2="79661" y2="50000"/>
                        <a14:foregroundMark x1="86683" y1="47866" x2="86683" y2="47866"/>
                        <a14:foregroundMark x1="88378" y1="50610" x2="88378" y2="50610"/>
                        <a14:foregroundMark x1="86077" y1="45122" x2="86077" y2="45122"/>
                      </a14:backgroundRemoval>
                    </a14:imgEffect>
                  </a14:imgLayer>
                </a14:imgProps>
              </a:ext>
            </a:extLst>
          </a:blip>
          <a:stretch>
            <a:fillRect/>
          </a:stretch>
        </p:blipFill>
        <p:spPr>
          <a:xfrm>
            <a:off x="7150777" y="4668801"/>
            <a:ext cx="3069459" cy="1218865"/>
          </a:xfrm>
          <a:prstGeom prst="rect">
            <a:avLst/>
          </a:prstGeom>
          <a:solidFill>
            <a:schemeClr val="bg1"/>
          </a:solidFill>
        </p:spPr>
      </p:pic>
      <p:sp>
        <p:nvSpPr>
          <p:cNvPr id="19" name="文字方塊 18"/>
          <p:cNvSpPr txBox="1"/>
          <p:nvPr/>
        </p:nvSpPr>
        <p:spPr>
          <a:xfrm>
            <a:off x="6203462" y="4206363"/>
            <a:ext cx="4964090"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而假</a:t>
            </a:r>
            <a:r>
              <a:rPr lang="zh-TW" altLang="en-US" sz="1200" dirty="0">
                <a:solidFill>
                  <a:schemeClr val="bg1"/>
                </a:solidFill>
                <a:latin typeface="Microsoft YaHei UI" panose="020B0503020204020204" pitchFamily="34" charset="-122"/>
                <a:ea typeface="Microsoft YaHei UI" panose="020B0503020204020204" pitchFamily="34" charset="-122"/>
              </a:rPr>
              <a:t>設</a:t>
            </a:r>
            <a:r>
              <a:rPr lang="zh-TW" altLang="en-US" sz="1200" dirty="0" smtClean="0">
                <a:solidFill>
                  <a:schemeClr val="bg1"/>
                </a:solidFill>
                <a:latin typeface="Microsoft YaHei UI" panose="020B0503020204020204" pitchFamily="34" charset="-122"/>
                <a:ea typeface="Microsoft YaHei UI" panose="020B0503020204020204" pitchFamily="34" charset="-122"/>
              </a:rPr>
              <a:t>實際情況晴天跟雨天機率如下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1894103" y="6008910"/>
                <a:ext cx="3365152" cy="332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50%</m:t>
                              </m:r>
                              <m:r>
                                <a:rPr lang="zh-TW" altLang="en-US" sz="1200" i="1">
                                  <a:solidFill>
                                    <a:schemeClr val="bg1"/>
                                  </a:solidFill>
                                  <a:latin typeface="Cambria Math" panose="02040503050406030204" pitchFamily="18" charset="0"/>
                                </a:rPr>
                                <m:t> ∗ </m:t>
                              </m:r>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2</m:t>
                                  </m:r>
                                </m:den>
                              </m:f>
                            </m:e>
                          </m:d>
                          <m:r>
                            <a:rPr lang="zh-TW" altLang="en-US" sz="1200" i="1" smtClean="0">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5</m:t>
                          </m:r>
                          <m:r>
                            <a:rPr lang="en-US" altLang="zh-TW" sz="1200" i="1">
                              <a:solidFill>
                                <a:schemeClr val="bg1"/>
                              </a:solidFill>
                              <a:latin typeface="Cambria Math" panose="02040503050406030204" pitchFamily="18" charset="0"/>
                            </a:rPr>
                            <m:t>0</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zh-TW" altLang="en-US"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e>
                      </m:func>
                      <m:func>
                        <m:funcPr>
                          <m:ctrlPr>
                            <a:rPr lang="en-US" altLang="zh-TW" sz="1200" i="1" smtClean="0">
                              <a:solidFill>
                                <a:schemeClr val="bg1"/>
                              </a:solidFill>
                              <a:latin typeface="Cambria Math" panose="02040503050406030204" pitchFamily="18" charset="0"/>
                            </a:rPr>
                          </m:ctrlPr>
                        </m:funcPr>
                        <m:fName>
                          <m:sSub>
                            <m:sSubPr>
                              <m:ctrlPr>
                                <a:rPr lang="en-US" altLang="zh-TW" sz="1200" i="1" smtClean="0">
                                  <a:solidFill>
                                    <a:schemeClr val="bg1"/>
                                  </a:solidFill>
                                  <a:latin typeface="Cambria Math" panose="02040503050406030204" pitchFamily="18" charset="0"/>
                                </a:rPr>
                              </m:ctrlPr>
                            </m:sSubPr>
                            <m:e>
                              <m:r>
                                <m:rPr>
                                  <m:sty m:val="p"/>
                                </m:rPr>
                                <a:rPr lang="en-US" altLang="zh-TW" sz="1200" i="0" smtClean="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r>
                            <a:rPr lang="en-US" altLang="zh-TW" sz="1200" i="1">
                              <a:solidFill>
                                <a:schemeClr val="bg1"/>
                              </a:solidFill>
                              <a:latin typeface="Cambria Math" panose="02040503050406030204" pitchFamily="18" charset="0"/>
                            </a:rPr>
                            <m:t>(</m:t>
                          </m:r>
                          <m:f>
                            <m:fPr>
                              <m:type m:val="skw"/>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2</m:t>
                              </m:r>
                            </m:den>
                          </m:f>
                          <m:r>
                            <a:rPr lang="en-US" altLang="zh-TW" sz="1200" i="1">
                              <a:solidFill>
                                <a:schemeClr val="bg1"/>
                              </a:solidFill>
                              <a:latin typeface="Cambria Math" panose="02040503050406030204" pitchFamily="18" charset="0"/>
                            </a:rPr>
                            <m:t>)</m:t>
                          </m:r>
                          <m:r>
                            <a:rPr lang="zh-TW" altLang="en-US" sz="1200" i="1" smtClean="0">
                              <a:solidFill>
                                <a:schemeClr val="bg1"/>
                              </a:solidFill>
                              <a:latin typeface="Cambria Math" panose="02040503050406030204" pitchFamily="18" charset="0"/>
                            </a:rPr>
                            <m:t> </m:t>
                          </m:r>
                          <m:r>
                            <a:rPr lang="en-US" altLang="zh-TW" sz="1200"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𝟏</m:t>
                          </m:r>
                        </m:e>
                      </m:func>
                    </m:oMath>
                  </m:oMathPara>
                </a14:m>
                <a:endParaRPr lang="zh-TW" altLang="en-US" sz="1200" dirty="0">
                  <a:solidFill>
                    <a:schemeClr val="bg1"/>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894103" y="6008910"/>
                <a:ext cx="3365152" cy="332399"/>
              </a:xfrm>
              <a:prstGeom prst="rect">
                <a:avLst/>
              </a:prstGeom>
              <a:blipFill>
                <a:blip r:embed="rId10"/>
                <a:stretch>
                  <a:fillRect t="-103704" r="-543" b="-161111"/>
                </a:stretch>
              </a:blipFill>
            </p:spPr>
            <p:txBody>
              <a:bodyPr/>
              <a:lstStyle/>
              <a:p>
                <a:r>
                  <a:rPr lang="zh-TW" altLang="en-US">
                    <a:noFill/>
                  </a:rPr>
                  <a:t> </a:t>
                </a:r>
              </a:p>
            </p:txBody>
          </p:sp>
        </mc:Fallback>
      </mc:AlternateContent>
      <p:sp>
        <p:nvSpPr>
          <p:cNvPr id="21" name="文字方塊 20"/>
          <p:cNvSpPr txBox="1"/>
          <p:nvPr/>
        </p:nvSpPr>
        <p:spPr>
          <a:xfrm>
            <a:off x="1054458" y="6036609"/>
            <a:ext cx="993064"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整體資訊量</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22" name="矩形 21"/>
              <p:cNvSpPr/>
              <p:nvPr/>
            </p:nvSpPr>
            <p:spPr>
              <a:xfrm>
                <a:off x="7842924" y="6008910"/>
                <a:ext cx="3605602" cy="332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75%</m:t>
                              </m:r>
                              <m:r>
                                <a:rPr lang="zh-TW" altLang="en-US" sz="1200" i="1">
                                  <a:solidFill>
                                    <a:schemeClr val="bg1"/>
                                  </a:solidFill>
                                  <a:latin typeface="Cambria Math" panose="02040503050406030204" pitchFamily="18" charset="0"/>
                                </a:rPr>
                                <m:t> ∗ </m:t>
                              </m:r>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a:solidFill>
                                        <a:schemeClr val="bg1"/>
                                      </a:solidFill>
                                      <a:latin typeface="Cambria Math" panose="02040503050406030204" pitchFamily="18" charset="0"/>
                                    </a:rPr>
                                  </m:ctrlPr>
                                </m:fPr>
                                <m:num>
                                  <m:r>
                                    <a:rPr lang="en-US" altLang="zh-TW" sz="1200" i="1" smtClean="0">
                                      <a:solidFill>
                                        <a:schemeClr val="bg1"/>
                                      </a:solidFill>
                                      <a:latin typeface="Cambria Math" panose="02040503050406030204" pitchFamily="18" charset="0"/>
                                    </a:rPr>
                                    <m:t>3</m:t>
                                  </m:r>
                                </m:num>
                                <m:den>
                                  <m:r>
                                    <a:rPr lang="en-US" altLang="zh-TW" sz="1200" i="1" smtClean="0">
                                      <a:solidFill>
                                        <a:schemeClr val="bg1"/>
                                      </a:solidFill>
                                      <a:latin typeface="Cambria Math" panose="02040503050406030204" pitchFamily="18" charset="0"/>
                                    </a:rPr>
                                    <m:t>4</m:t>
                                  </m:r>
                                </m:den>
                              </m:f>
                            </m:e>
                          </m:d>
                          <m:r>
                            <a:rPr lang="zh-TW" altLang="en-US" sz="1200" i="1" smtClean="0">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2</m:t>
                          </m:r>
                          <m:r>
                            <a:rPr lang="en-US" altLang="zh-TW" sz="1200" i="1">
                              <a:solidFill>
                                <a:schemeClr val="bg1"/>
                              </a:solidFill>
                              <a:latin typeface="Cambria Math" panose="02040503050406030204" pitchFamily="18" charset="0"/>
                            </a:rPr>
                            <m:t>5</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zh-TW" altLang="en-US"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e>
                      </m:func>
                      <m:func>
                        <m:funcPr>
                          <m:ctrlPr>
                            <a:rPr lang="en-US" altLang="zh-TW" sz="1200" i="1" smtClean="0">
                              <a:solidFill>
                                <a:schemeClr val="bg1"/>
                              </a:solidFill>
                              <a:latin typeface="Cambria Math" panose="02040503050406030204" pitchFamily="18" charset="0"/>
                            </a:rPr>
                          </m:ctrlPr>
                        </m:funcPr>
                        <m:fName>
                          <m:sSub>
                            <m:sSubPr>
                              <m:ctrlPr>
                                <a:rPr lang="en-US" altLang="zh-TW" sz="1200" i="1" smtClean="0">
                                  <a:solidFill>
                                    <a:schemeClr val="bg1"/>
                                  </a:solidFill>
                                  <a:latin typeface="Cambria Math" panose="02040503050406030204" pitchFamily="18" charset="0"/>
                                </a:rPr>
                              </m:ctrlPr>
                            </m:sSubPr>
                            <m:e>
                              <m:r>
                                <m:rPr>
                                  <m:sty m:val="p"/>
                                </m:rPr>
                                <a:rPr lang="en-US" altLang="zh-TW" sz="1200" i="0" smtClean="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r>
                            <a:rPr lang="en-US" altLang="zh-TW" sz="1200" i="1">
                              <a:solidFill>
                                <a:schemeClr val="bg1"/>
                              </a:solidFill>
                              <a:latin typeface="Cambria Math" panose="02040503050406030204" pitchFamily="18" charset="0"/>
                            </a:rPr>
                            <m:t>(</m:t>
                          </m:r>
                          <m:f>
                            <m:fPr>
                              <m:type m:val="skw"/>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4</m:t>
                              </m:r>
                            </m:den>
                          </m:f>
                          <m:r>
                            <a:rPr lang="en-US" altLang="zh-TW" sz="1200" i="1">
                              <a:solidFill>
                                <a:schemeClr val="bg1"/>
                              </a:solidFill>
                              <a:latin typeface="Cambria Math" panose="02040503050406030204" pitchFamily="18" charset="0"/>
                            </a:rPr>
                            <m:t>)</m:t>
                          </m:r>
                          <m:r>
                            <a:rPr lang="zh-TW" altLang="en-US" sz="1200" i="1" smtClean="0">
                              <a:solidFill>
                                <a:schemeClr val="bg1"/>
                              </a:solidFill>
                              <a:latin typeface="Cambria Math" panose="02040503050406030204" pitchFamily="18" charset="0"/>
                            </a:rPr>
                            <m:t> </m:t>
                          </m:r>
                          <m:r>
                            <a:rPr lang="en-US" altLang="zh-TW" sz="1200"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𝟖</m:t>
                          </m:r>
                          <m:r>
                            <a:rPr lang="en-US" altLang="zh-TW" sz="1200" b="1" i="1">
                              <a:solidFill>
                                <a:schemeClr val="bg1"/>
                              </a:solidFill>
                              <a:latin typeface="Cambria Math" panose="02040503050406030204" pitchFamily="18" charset="0"/>
                            </a:rPr>
                            <m:t>𝟏</m:t>
                          </m:r>
                        </m:e>
                      </m:func>
                    </m:oMath>
                  </m:oMathPara>
                </a14:m>
                <a:endParaRPr lang="zh-TW" altLang="en-US" sz="1200" dirty="0">
                  <a:solidFill>
                    <a:schemeClr val="bg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842924" y="6008910"/>
                <a:ext cx="3605602" cy="332976"/>
              </a:xfrm>
              <a:prstGeom prst="rect">
                <a:avLst/>
              </a:prstGeom>
              <a:blipFill>
                <a:blip r:embed="rId11"/>
                <a:stretch>
                  <a:fillRect t="-101852" b="-162963"/>
                </a:stretch>
              </a:blipFill>
            </p:spPr>
            <p:txBody>
              <a:bodyPr/>
              <a:lstStyle/>
              <a:p>
                <a:r>
                  <a:rPr lang="zh-TW" altLang="en-US">
                    <a:noFill/>
                  </a:rPr>
                  <a:t> </a:t>
                </a:r>
              </a:p>
            </p:txBody>
          </p:sp>
        </mc:Fallback>
      </mc:AlternateContent>
      <p:sp>
        <p:nvSpPr>
          <p:cNvPr id="23" name="文字方塊 22"/>
          <p:cNvSpPr txBox="1"/>
          <p:nvPr/>
        </p:nvSpPr>
        <p:spPr>
          <a:xfrm>
            <a:off x="7026468" y="6036610"/>
            <a:ext cx="993064"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整體資訊量</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683485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0" y="138084"/>
            <a:ext cx="5738640"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Information in data </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字方塊 7"/>
              <p:cNvSpPr txBox="1"/>
              <p:nvPr/>
            </p:nvSpPr>
            <p:spPr>
              <a:xfrm>
                <a:off x="6096000" y="2213186"/>
                <a:ext cx="5775384" cy="2431628"/>
              </a:xfrm>
              <a:prstGeom prst="rect">
                <a:avLst/>
              </a:prstGeom>
              <a:noFill/>
            </p:spPr>
            <p:txBody>
              <a:bodyPr wrap="square" rtlCol="0">
                <a:spAutoFit/>
              </a:bodyPr>
              <a:lstStyle/>
              <a:p>
                <a:r>
                  <a:rPr lang="en-US" altLang="zh-TW" b="1" dirty="0" smtClean="0">
                    <a:solidFill>
                      <a:schemeClr val="bg1"/>
                    </a:solidFill>
                    <a:latin typeface="Microsoft YaHei UI" panose="020B0503020204020204" pitchFamily="34" charset="-122"/>
                    <a:ea typeface="Microsoft YaHei UI" panose="020B0503020204020204" pitchFamily="34" charset="-122"/>
                  </a:rPr>
                  <a:t>Gini Index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a:solidFill>
                      <a:schemeClr val="bg1"/>
                    </a:solidFill>
                    <a:latin typeface="Microsoft YaHei UI" panose="020B0503020204020204" pitchFamily="34" charset="-122"/>
                    <a:ea typeface="Microsoft YaHei UI" panose="020B0503020204020204" pitchFamily="34" charset="-122"/>
                  </a:rPr>
                  <a:t>資料集合</a:t>
                </a:r>
                <a:r>
                  <a:rPr lang="en-US" altLang="zh-TW" sz="1400" b="1" dirty="0">
                    <a:solidFill>
                      <a:schemeClr val="bg1"/>
                    </a:solidFill>
                    <a:latin typeface="Microsoft YaHei UI" panose="020B0503020204020204" pitchFamily="34" charset="-122"/>
                    <a:ea typeface="Microsoft YaHei UI" panose="020B0503020204020204" pitchFamily="34" charset="-122"/>
                  </a:rPr>
                  <a:t>S</a:t>
                </a:r>
                <a:r>
                  <a:rPr lang="zh-TW" altLang="en-US" sz="1400" dirty="0">
                    <a:solidFill>
                      <a:schemeClr val="bg1"/>
                    </a:solidFill>
                    <a:latin typeface="Microsoft YaHei UI" panose="020B0503020204020204" pitchFamily="34" charset="-122"/>
                    <a:ea typeface="Microsoft YaHei UI" panose="020B0503020204020204" pitchFamily="34" charset="-122"/>
                  </a:rPr>
                  <a:t>包含</a:t>
                </a:r>
                <a:r>
                  <a:rPr lang="en-US" altLang="zh-TW" sz="1400" b="1" dirty="0">
                    <a:solidFill>
                      <a:schemeClr val="bg1"/>
                    </a:solidFill>
                    <a:latin typeface="Microsoft YaHei UI" panose="020B0503020204020204" pitchFamily="34" charset="-122"/>
                    <a:ea typeface="Microsoft YaHei UI" panose="020B0503020204020204" pitchFamily="34" charset="-122"/>
                  </a:rPr>
                  <a:t>n</a:t>
                </a:r>
                <a:r>
                  <a:rPr lang="zh-TW" altLang="en-US" sz="1400" dirty="0">
                    <a:solidFill>
                      <a:schemeClr val="bg1"/>
                    </a:solidFill>
                    <a:latin typeface="Microsoft YaHei UI" panose="020B0503020204020204" pitchFamily="34" charset="-122"/>
                    <a:ea typeface="Microsoft YaHei UI" panose="020B0503020204020204" pitchFamily="34" charset="-122"/>
                  </a:rPr>
                  <a:t>個</a:t>
                </a:r>
                <a:r>
                  <a:rPr lang="zh-TW" altLang="en-US" sz="1400" dirty="0" smtClean="0">
                    <a:solidFill>
                      <a:schemeClr val="bg1"/>
                    </a:solidFill>
                    <a:latin typeface="Microsoft YaHei UI" panose="020B0503020204020204" pitchFamily="34" charset="-122"/>
                    <a:ea typeface="Microsoft YaHei UI" panose="020B0503020204020204" pitchFamily="34" charset="-122"/>
                  </a:rPr>
                  <a:t>類別</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en-US" altLang="zh-TW"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=1−</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𝑛</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𝑆</m:t>
                          </m:r>
                        </m:sub>
                        <m:sup/>
                        <m:e>
                          <m:sSup>
                            <m:sSupPr>
                              <m:ctrlPr>
                                <a:rPr lang="en-US" altLang="zh-TW" b="0" i="1" smtClean="0">
                                  <a:solidFill>
                                    <a:schemeClr val="bg1"/>
                                  </a:solidFill>
                                  <a:latin typeface="Cambria Math" panose="02040503050406030204" pitchFamily="18" charset="0"/>
                                </a:rPr>
                              </m:ctrlPr>
                            </m:sSupPr>
                            <m:e>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𝑝</m:t>
                                  </m:r>
                                </m:e>
                                <m:sub>
                                  <m:r>
                                    <a:rPr lang="en-US" altLang="zh-TW" i="1">
                                      <a:solidFill>
                                        <a:schemeClr val="bg1"/>
                                      </a:solidFill>
                                      <a:latin typeface="Cambria Math" panose="02040503050406030204" pitchFamily="18" charset="0"/>
                                    </a:rPr>
                                    <m:t>𝑖</m:t>
                                  </m:r>
                                </m:sub>
                              </m:sSub>
                            </m:e>
                            <m:sup>
                              <m:r>
                                <a:rPr lang="en-US" altLang="zh-TW" b="0" i="1" smtClean="0">
                                  <a:solidFill>
                                    <a:schemeClr val="bg1"/>
                                  </a:solidFill>
                                  <a:latin typeface="Cambria Math" panose="02040503050406030204" pitchFamily="18" charset="0"/>
                                </a:rPr>
                                <m:t>2</m:t>
                              </m:r>
                            </m:sup>
                          </m:sSup>
                        </m:e>
                      </m:nary>
                    </m:oMath>
                  </m:oMathPara>
                </a14:m>
                <a:endParaRPr lang="en-US" altLang="zh-TW" sz="2000" b="0" dirty="0" smtClean="0">
                  <a:solidFill>
                    <a:schemeClr val="bg1"/>
                  </a:solidFill>
                  <a:latin typeface="Microsoft YaHei UI" panose="020B0503020204020204" pitchFamily="34" charset="-122"/>
                  <a:ea typeface="Microsoft YaHei UI" panose="020B0503020204020204" pitchFamily="34" charset="-122"/>
                </a:endParaRPr>
              </a:p>
              <a:p>
                <a:r>
                  <a:rPr lang="en-US" altLang="zh-TW" b="1" dirty="0" smtClean="0">
                    <a:solidFill>
                      <a:schemeClr val="bg1"/>
                    </a:solidFill>
                    <a:latin typeface="Microsoft YaHei UI" panose="020B0503020204020204" pitchFamily="34" charset="-122"/>
                    <a:ea typeface="Microsoft YaHei UI" panose="020B0503020204020204" pitchFamily="34" charset="-122"/>
                  </a:rPr>
                  <a:t>Gini gain</a:t>
                </a:r>
              </a:p>
              <a:p>
                <a:endParaRPr lang="en-US" altLang="zh-TW" sz="2000" b="1"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吉尼獲利 </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a:solidFill>
                      <a:schemeClr val="bg1"/>
                    </a:solidFill>
                    <a:latin typeface="Microsoft YaHei UI" panose="020B0503020204020204" pitchFamily="34" charset="-122"/>
                    <a:ea typeface="Microsoft YaHei UI" panose="020B0503020204020204" pitchFamily="34" charset="-122"/>
                  </a:rPr>
                  <a:t> 父</a:t>
                </a:r>
                <a:r>
                  <a:rPr lang="zh-TW" altLang="en-US" sz="1600" dirty="0" smtClean="0">
                    <a:solidFill>
                      <a:schemeClr val="bg1"/>
                    </a:solidFill>
                    <a:latin typeface="Microsoft YaHei UI" panose="020B0503020204020204" pitchFamily="34" charset="-122"/>
                    <a:ea typeface="Microsoft YaHei UI" panose="020B0503020204020204" pitchFamily="34" charset="-122"/>
                  </a:rPr>
                  <a:t>節點</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600" dirty="0" smtClean="0">
                    <a:solidFill>
                      <a:schemeClr val="bg1"/>
                    </a:solidFill>
                    <a:latin typeface="Microsoft YaHei UI" panose="020B0503020204020204" pitchFamily="34" charset="-122"/>
                    <a:ea typeface="Microsoft YaHei UI" panose="020B0503020204020204" pitchFamily="34" charset="-122"/>
                  </a:rPr>
                  <a:t> </a:t>
                </a:r>
                <a:r>
                  <a:rPr lang="en-US" altLang="zh-TW" sz="1600" dirty="0" smtClean="0">
                    <a:solidFill>
                      <a:schemeClr val="bg1"/>
                    </a:solidFill>
                    <a:latin typeface="Microsoft YaHei UI" panose="020B0503020204020204" pitchFamily="34" charset="-122"/>
                    <a:ea typeface="Microsoft YaHei UI" panose="020B0503020204020204" pitchFamily="34" charset="-122"/>
                  </a:rPr>
                  <a:t>– </a:t>
                </a:r>
                <a:r>
                  <a:rPr lang="zh-TW" altLang="en-US" sz="1600" dirty="0">
                    <a:solidFill>
                      <a:schemeClr val="bg1"/>
                    </a:solidFill>
                    <a:latin typeface="Microsoft YaHei UI" panose="020B0503020204020204" pitchFamily="34" charset="-122"/>
                    <a:ea typeface="Microsoft YaHei UI" panose="020B0503020204020204" pitchFamily="34" charset="-122"/>
                  </a:rPr>
                  <a:t>分割後</a:t>
                </a:r>
                <a:r>
                  <a:rPr lang="zh-TW" altLang="en-US" sz="1600" dirty="0" smtClean="0">
                    <a:solidFill>
                      <a:schemeClr val="bg1"/>
                    </a:solidFill>
                    <a:latin typeface="Microsoft YaHei UI" panose="020B0503020204020204" pitchFamily="34" charset="-122"/>
                    <a:ea typeface="Microsoft YaHei UI" panose="020B0503020204020204" pitchFamily="34" charset="-122"/>
                  </a:rPr>
                  <a:t>節點加權</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endParaRPr lang="en-US" altLang="zh-TW" b="0"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𝐺𝑖𝑛𝑖𝐺𝑎𝑖𝑛</m:t>
                      </m:r>
                      <m:d>
                        <m:dPr>
                          <m:ctrlPr>
                            <a:rPr lang="en-US" altLang="zh-TW" b="0" i="1" smtClean="0">
                              <a:solidFill>
                                <a:schemeClr val="bg1"/>
                              </a:solidFill>
                              <a:latin typeface="Cambria Math" panose="02040503050406030204" pitchFamily="18" charset="0"/>
                            </a:rPr>
                          </m:ctrlPr>
                        </m:dPr>
                        <m:e>
                          <m:r>
                            <m:rPr>
                              <m:sty m:val="p"/>
                            </m:rPr>
                            <a:rPr lang="en-US" altLang="zh-TW" i="1">
                              <a:solidFill>
                                <a:schemeClr val="bg1"/>
                              </a:solidFill>
                              <a:latin typeface="Cambria Math" panose="02040503050406030204" pitchFamily="18" charset="0"/>
                            </a:rPr>
                            <m:t>A</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𝐴</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oMath>
                  </m:oMathPara>
                </a14:m>
                <a:endParaRPr lang="en-US" altLang="zh-TW" b="0" dirty="0" smtClean="0">
                  <a:solidFill>
                    <a:schemeClr val="bg1"/>
                  </a:solidFill>
                  <a:latin typeface="Microsoft YaHei UI" panose="020B0503020204020204" pitchFamily="34" charset="-122"/>
                </a:endParaRPr>
              </a:p>
              <a:p>
                <a:r>
                  <a:rPr lang="en-US" altLang="zh-TW" dirty="0" smtClean="0">
                    <a:solidFill>
                      <a:schemeClr val="bg1"/>
                    </a:solidFill>
                  </a:rPr>
                  <a:t>		              </a:t>
                </a:r>
                <a14:m>
                  <m:oMath xmlns:m="http://schemas.openxmlformats.org/officeDocument/2006/math">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𝐺𝑖𝑛𝑖</m:t>
                    </m:r>
                    <m:d>
                      <m:dPr>
                        <m:ctrlPr>
                          <a:rPr lang="en-US" altLang="zh-TW" i="1">
                            <a:solidFill>
                              <a:schemeClr val="bg1"/>
                            </a:solidFill>
                            <a:latin typeface="Cambria Math" panose="02040503050406030204" pitchFamily="18" charset="0"/>
                          </a:rPr>
                        </m:ctrlPr>
                      </m:dPr>
                      <m:e>
                        <m:r>
                          <a:rPr lang="en-US" altLang="zh-TW" i="1">
                            <a:solidFill>
                              <a:schemeClr val="bg1"/>
                            </a:solidFill>
                            <a:latin typeface="Cambria Math" panose="02040503050406030204" pitchFamily="18" charset="0"/>
                          </a:rPr>
                          <m:t>𝑆</m:t>
                        </m:r>
                      </m:e>
                    </m:d>
                    <m:r>
                      <a:rPr lang="en-US" altLang="zh-TW" i="1">
                        <a:solidFill>
                          <a:schemeClr val="bg1"/>
                        </a:solidFill>
                        <a:latin typeface="Cambria Math" panose="02040503050406030204" pitchFamily="18" charset="0"/>
                      </a:rPr>
                      <m:t>−</m:t>
                    </m:r>
                    <m:nary>
                      <m:naryPr>
                        <m:chr m:val="∑"/>
                        <m:limLoc m:val="subSup"/>
                        <m:supHide m:val="on"/>
                        <m:ctrlPr>
                          <a:rPr lang="en-US" altLang="zh-TW"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𝑛</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𝑆</m:t>
                        </m:r>
                      </m:sub>
                      <m:sup/>
                      <m:e>
                        <m:f>
                          <m:fPr>
                            <m:ctrlPr>
                              <a:rPr lang="en-US" altLang="zh-TW" i="1" smtClean="0">
                                <a:solidFill>
                                  <a:schemeClr val="bg1"/>
                                </a:solidFill>
                                <a:latin typeface="Cambria Math" panose="02040503050406030204" pitchFamily="18" charset="0"/>
                              </a:rPr>
                            </m:ctrlPr>
                          </m:fPr>
                          <m:num>
                            <m:d>
                              <m:dPr>
                                <m:begChr m:val="|"/>
                                <m:endChr m:val="|"/>
                                <m:ctrlPr>
                                  <a:rPr lang="en-US" altLang="zh-TW" i="1" smtClean="0">
                                    <a:solidFill>
                                      <a:schemeClr val="bg1"/>
                                    </a:solidFill>
                                    <a:latin typeface="Cambria Math" panose="02040503050406030204" pitchFamily="18" charset="0"/>
                                  </a:rPr>
                                </m:ctrlPr>
                              </m:dPr>
                              <m:e>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𝑆</m:t>
                                    </m:r>
                                  </m:e>
                                  <m:sub>
                                    <m:r>
                                      <a:rPr lang="en-US" altLang="zh-TW" b="0" i="1" smtClean="0">
                                        <a:solidFill>
                                          <a:schemeClr val="bg1"/>
                                        </a:solidFill>
                                        <a:latin typeface="Cambria Math" panose="02040503050406030204" pitchFamily="18" charset="0"/>
                                      </a:rPr>
                                      <m:t>𝑛</m:t>
                                    </m:r>
                                  </m:sub>
                                </m:sSub>
                              </m:e>
                            </m:d>
                          </m:num>
                          <m:den>
                            <m:d>
                              <m:dPr>
                                <m:begChr m:val="|"/>
                                <m:endChr m:val="|"/>
                                <m:ctrlPr>
                                  <a:rPr lang="en-US" altLang="zh-TW"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den>
                        </m:f>
                      </m:e>
                    </m:nary>
                    <m:r>
                      <a:rPr lang="en-US" altLang="zh-TW" b="0" i="1" smtClean="0">
                        <a:solidFill>
                          <a:schemeClr val="bg1"/>
                        </a:solidFill>
                        <a:latin typeface="Cambria Math" panose="02040503050406030204" pitchFamily="18" charset="0"/>
                      </a:rPr>
                      <m:t>𝐺𝑖𝑛𝑖</m:t>
                    </m:r>
                    <m:r>
                      <a:rPr lang="en-US" altLang="zh-TW" b="0" i="1" smtClean="0">
                        <a:solidFill>
                          <a:schemeClr val="bg1"/>
                        </a:solidFill>
                        <a:latin typeface="Cambria Math" panose="02040503050406030204" pitchFamily="18" charset="0"/>
                      </a:rPr>
                      <m:t>(</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𝑆</m:t>
                        </m:r>
                      </m:e>
                      <m:sub>
                        <m:r>
                          <a:rPr lang="en-US" altLang="zh-TW" b="0" i="1" smtClean="0">
                            <a:solidFill>
                              <a:schemeClr val="bg1"/>
                            </a:solidFill>
                            <a:latin typeface="Cambria Math" panose="02040503050406030204" pitchFamily="18" charset="0"/>
                          </a:rPr>
                          <m:t>𝑛</m:t>
                        </m:r>
                      </m:sub>
                    </m:sSub>
                    <m:r>
                      <a:rPr lang="en-US" altLang="zh-TW" b="0" i="1" smtClean="0">
                        <a:solidFill>
                          <a:schemeClr val="bg1"/>
                        </a:solidFill>
                        <a:latin typeface="Cambria Math" panose="02040503050406030204" pitchFamily="18" charset="0"/>
                      </a:rPr>
                      <m:t>)</m:t>
                    </m:r>
                  </m:oMath>
                </a14:m>
                <a:endParaRPr lang="en-US" altLang="zh-TW" b="0" dirty="0" smtClean="0">
                  <a:solidFill>
                    <a:schemeClr val="bg1"/>
                  </a:solidFill>
                  <a:latin typeface="Microsoft YaHei UI" panose="020B0503020204020204" pitchFamily="34" charset="-122"/>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096000" y="2213186"/>
                <a:ext cx="5775384" cy="2431628"/>
              </a:xfrm>
              <a:prstGeom prst="rect">
                <a:avLst/>
              </a:prstGeom>
              <a:blipFill>
                <a:blip r:embed="rId3"/>
                <a:stretch>
                  <a:fillRect l="-845" t="-1253"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548191" y="2208348"/>
                <a:ext cx="5775384" cy="2224520"/>
              </a:xfrm>
              <a:prstGeom prst="rect">
                <a:avLst/>
              </a:prstGeom>
              <a:noFill/>
            </p:spPr>
            <p:txBody>
              <a:bodyPr wrap="square" rtlCol="0">
                <a:spAutoFit/>
              </a:bodyPr>
              <a:lstStyle/>
              <a:p>
                <a:r>
                  <a:rPr lang="en-US" altLang="zh-TW" b="1" dirty="0" smtClean="0">
                    <a:solidFill>
                      <a:schemeClr val="bg1"/>
                    </a:solidFill>
                    <a:latin typeface="Microsoft YaHei UI" panose="020B0503020204020204" pitchFamily="34" charset="-122"/>
                    <a:ea typeface="Microsoft YaHei UI" panose="020B0503020204020204" pitchFamily="34" charset="-122"/>
                  </a:rPr>
                  <a:t>Entropy </a:t>
                </a:r>
                <a:endParaRPr lang="en-US" altLang="zh-TW"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𝑝</m:t>
                          </m:r>
                        </m:e>
                      </m:d>
                      <m:r>
                        <a:rPr lang="en-US" altLang="zh-TW" b="0" i="1" smtClean="0">
                          <a:solidFill>
                            <a:schemeClr val="bg1"/>
                          </a:solidFill>
                          <a:latin typeface="Cambria Math" panose="02040503050406030204" pitchFamily="18" charset="0"/>
                        </a:rPr>
                        <m:t>=−</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𝑖</m:t>
                          </m:r>
                        </m:sub>
                        <m:sup/>
                        <m:e>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𝑝</m:t>
                              </m:r>
                            </m:e>
                            <m:sub>
                              <m:r>
                                <a:rPr lang="en-US" altLang="zh-TW" b="0" i="1" smtClean="0">
                                  <a:solidFill>
                                    <a:schemeClr val="bg1"/>
                                  </a:solidFill>
                                  <a:latin typeface="Cambria Math" panose="02040503050406030204" pitchFamily="18" charset="0"/>
                                </a:rPr>
                                <m:t>𝑖</m:t>
                              </m:r>
                            </m:sub>
                          </m:sSub>
                          <m:func>
                            <m:funcPr>
                              <m:ctrlPr>
                                <a:rPr lang="en-US" altLang="zh-TW" b="0" i="1" smtClean="0">
                                  <a:solidFill>
                                    <a:schemeClr val="bg1"/>
                                  </a:solidFill>
                                  <a:latin typeface="Cambria Math" panose="02040503050406030204" pitchFamily="18" charset="0"/>
                                </a:rPr>
                              </m:ctrlPr>
                            </m:funcPr>
                            <m:fName>
                              <m:sSub>
                                <m:sSubPr>
                                  <m:ctrlPr>
                                    <a:rPr lang="en-US" altLang="zh-TW" b="0" i="1" smtClean="0">
                                      <a:solidFill>
                                        <a:schemeClr val="bg1"/>
                                      </a:solidFill>
                                      <a:latin typeface="Cambria Math" panose="02040503050406030204" pitchFamily="18" charset="0"/>
                                    </a:rPr>
                                  </m:ctrlPr>
                                </m:sSubPr>
                                <m:e>
                                  <m:r>
                                    <m:rPr>
                                      <m:sty m:val="p"/>
                                    </m:rPr>
                                    <a:rPr lang="en-US" altLang="zh-TW" b="0" i="0" smtClean="0">
                                      <a:solidFill>
                                        <a:schemeClr val="bg1"/>
                                      </a:solidFill>
                                      <a:latin typeface="Cambria Math" panose="02040503050406030204" pitchFamily="18" charset="0"/>
                                    </a:rPr>
                                    <m:t>log</m:t>
                                  </m:r>
                                </m:e>
                                <m:sub>
                                  <m:r>
                                    <a:rPr lang="en-US" altLang="zh-TW" b="0" i="1" smtClean="0">
                                      <a:solidFill>
                                        <a:schemeClr val="bg1"/>
                                      </a:solidFill>
                                      <a:latin typeface="Cambria Math" panose="02040503050406030204" pitchFamily="18" charset="0"/>
                                    </a:rPr>
                                    <m:t>2</m:t>
                                  </m:r>
                                </m:sub>
                              </m:sSub>
                            </m:fName>
                            <m:e>
                              <m:d>
                                <m:dPr>
                                  <m:ctrlPr>
                                    <a:rPr lang="en-US" altLang="zh-TW" b="0" i="1" smtClean="0">
                                      <a:solidFill>
                                        <a:schemeClr val="bg1"/>
                                      </a:solidFill>
                                      <a:latin typeface="Cambria Math" panose="02040503050406030204" pitchFamily="18" charset="0"/>
                                    </a:rPr>
                                  </m:ctrlPr>
                                </m:dPr>
                                <m:e>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𝑝</m:t>
                                      </m:r>
                                    </m:e>
                                    <m:sub>
                                      <m:r>
                                        <a:rPr lang="en-US" altLang="zh-TW" b="0" i="1" smtClean="0">
                                          <a:solidFill>
                                            <a:schemeClr val="bg1"/>
                                          </a:solidFill>
                                          <a:latin typeface="Cambria Math" panose="02040503050406030204" pitchFamily="18" charset="0"/>
                                        </a:rPr>
                                        <m:t>𝑖</m:t>
                                      </m:r>
                                    </m:sub>
                                  </m:sSub>
                                </m:e>
                              </m:d>
                            </m:e>
                          </m:func>
                        </m:e>
                      </m:nary>
                    </m:oMath>
                  </m:oMathPara>
                </a14:m>
                <a:endParaRPr lang="en-US" altLang="zh-TW" sz="2000" b="0" dirty="0" smtClean="0">
                  <a:solidFill>
                    <a:schemeClr val="bg1"/>
                  </a:solidFill>
                  <a:latin typeface="Microsoft YaHei UI" panose="020B0503020204020204" pitchFamily="34" charset="-122"/>
                  <a:ea typeface="Microsoft YaHei UI" panose="020B0503020204020204" pitchFamily="34" charset="-122"/>
                </a:endParaRPr>
              </a:p>
              <a:p>
                <a:r>
                  <a:rPr lang="en-US" altLang="zh-TW" b="1" dirty="0" smtClean="0">
                    <a:solidFill>
                      <a:schemeClr val="bg1"/>
                    </a:solidFill>
                    <a:latin typeface="Microsoft YaHei UI" panose="020B0503020204020204" pitchFamily="34" charset="-122"/>
                    <a:ea typeface="Microsoft YaHei UI" panose="020B0503020204020204" pitchFamily="34" charset="-122"/>
                  </a:rPr>
                  <a:t>Information gain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集合</a:t>
                </a:r>
                <a:r>
                  <a:rPr lang="en-US" altLang="zh-TW" sz="1400" b="1" dirty="0" smtClean="0">
                    <a:solidFill>
                      <a:schemeClr val="bg1"/>
                    </a:solidFill>
                    <a:latin typeface="Microsoft YaHei UI" panose="020B0503020204020204" pitchFamily="34" charset="-122"/>
                    <a:ea typeface="Microsoft YaHei UI" panose="020B0503020204020204" pitchFamily="34" charset="-122"/>
                  </a:rPr>
                  <a:t>S</a:t>
                </a:r>
                <a:r>
                  <a:rPr lang="zh-TW" altLang="en-US" sz="1400" dirty="0" smtClean="0">
                    <a:solidFill>
                      <a:schemeClr val="bg1"/>
                    </a:solidFill>
                    <a:latin typeface="Microsoft YaHei UI" panose="020B0503020204020204" pitchFamily="34" charset="-122"/>
                    <a:ea typeface="Microsoft YaHei UI" panose="020B0503020204020204" pitchFamily="34" charset="-122"/>
                  </a:rPr>
                  <a:t>以</a:t>
                </a:r>
                <a:r>
                  <a:rPr lang="zh-TW" altLang="en-US" sz="1400" dirty="0">
                    <a:solidFill>
                      <a:schemeClr val="bg1"/>
                    </a:solidFill>
                    <a:latin typeface="Microsoft YaHei UI" panose="020B0503020204020204" pitchFamily="34" charset="-122"/>
                    <a:ea typeface="Microsoft YaHei UI" panose="020B0503020204020204" pitchFamily="34" charset="-122"/>
                  </a:rPr>
                  <a:t>屬性</a:t>
                </a:r>
                <a:r>
                  <a:rPr lang="en-US" altLang="zh-TW" sz="1400" b="1" dirty="0" smtClean="0">
                    <a:solidFill>
                      <a:schemeClr val="bg1"/>
                    </a:solidFill>
                    <a:latin typeface="Microsoft YaHei UI" panose="020B0503020204020204" pitchFamily="34" charset="-122"/>
                    <a:ea typeface="Microsoft YaHei UI" panose="020B0503020204020204" pitchFamily="34" charset="-122"/>
                  </a:rPr>
                  <a:t>A</a:t>
                </a:r>
                <a:r>
                  <a:rPr lang="zh-TW" altLang="en-US" sz="1400" dirty="0" smtClean="0">
                    <a:solidFill>
                      <a:schemeClr val="bg1"/>
                    </a:solidFill>
                    <a:latin typeface="Microsoft YaHei UI" panose="020B0503020204020204" pitchFamily="34" charset="-122"/>
                    <a:ea typeface="Microsoft YaHei UI" panose="020B0503020204020204" pitchFamily="34" charset="-122"/>
                  </a:rPr>
                  <a:t>分割後產生子集合</a:t>
                </a:r>
                <a:r>
                  <a:rPr lang="en-US" altLang="zh-TW" sz="1400" b="1" dirty="0" smtClean="0">
                    <a:solidFill>
                      <a:schemeClr val="bg1"/>
                    </a:solidFill>
                    <a:latin typeface="Microsoft YaHei UI" panose="020B0503020204020204" pitchFamily="34" charset="-122"/>
                    <a:ea typeface="Microsoft YaHei UI" panose="020B0503020204020204" pitchFamily="34" charset="-122"/>
                  </a:rPr>
                  <a:t>t</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en-US" altLang="zh-TW" b="1" dirty="0" smtClean="0">
                  <a:solidFill>
                    <a:schemeClr val="bg1"/>
                  </a:solidFill>
                  <a:latin typeface="Microsoft YaHei UI" panose="020B0503020204020204" pitchFamily="34" charset="-122"/>
                  <a:ea typeface="Microsoft YaHei UI" panose="020B0503020204020204" pitchFamily="34" charset="-122"/>
                </a:endParaRPr>
              </a:p>
              <a:p>
                <a:endParaRPr lang="en-US" altLang="zh-TW" sz="2000" b="1"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資訊獲利 </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a:solidFill>
                      <a:schemeClr val="bg1"/>
                    </a:solidFill>
                    <a:latin typeface="Microsoft YaHei UI" panose="020B0503020204020204" pitchFamily="34" charset="-122"/>
                    <a:ea typeface="Microsoft YaHei UI" panose="020B0503020204020204" pitchFamily="34" charset="-122"/>
                  </a:rPr>
                  <a:t> 父節點</a:t>
                </a:r>
                <a:r>
                  <a:rPr lang="zh-TW" altLang="en-US" sz="1600" dirty="0" smtClean="0">
                    <a:solidFill>
                      <a:schemeClr val="bg1"/>
                    </a:solidFill>
                    <a:latin typeface="Microsoft YaHei UI" panose="020B0503020204020204" pitchFamily="34" charset="-122"/>
                    <a:ea typeface="Microsoft YaHei UI" panose="020B0503020204020204" pitchFamily="34" charset="-122"/>
                  </a:rPr>
                  <a:t>熵 </a:t>
                </a:r>
                <a:r>
                  <a:rPr lang="en-US" altLang="zh-TW" sz="1600" dirty="0" smtClean="0">
                    <a:solidFill>
                      <a:schemeClr val="bg1"/>
                    </a:solidFill>
                    <a:latin typeface="Microsoft YaHei UI" panose="020B0503020204020204" pitchFamily="34" charset="-122"/>
                    <a:ea typeface="Microsoft YaHei UI" panose="020B0503020204020204" pitchFamily="34" charset="-122"/>
                  </a:rPr>
                  <a:t>– </a:t>
                </a:r>
                <a:r>
                  <a:rPr lang="zh-TW" altLang="en-US" sz="1600" dirty="0">
                    <a:solidFill>
                      <a:schemeClr val="bg1"/>
                    </a:solidFill>
                    <a:latin typeface="Microsoft YaHei UI" panose="020B0503020204020204" pitchFamily="34" charset="-122"/>
                    <a:ea typeface="Microsoft YaHei UI" panose="020B0503020204020204" pitchFamily="34" charset="-122"/>
                  </a:rPr>
                  <a:t>分割後節點加權</a:t>
                </a:r>
                <a:r>
                  <a:rPr lang="zh-TW" altLang="en-US" sz="1600" dirty="0" smtClean="0">
                    <a:solidFill>
                      <a:schemeClr val="bg1"/>
                    </a:solidFill>
                    <a:latin typeface="Microsoft YaHei UI" panose="020B0503020204020204" pitchFamily="34" charset="-122"/>
                    <a:ea typeface="Microsoft YaHei UI" panose="020B0503020204020204" pitchFamily="34" charset="-122"/>
                  </a:rPr>
                  <a:t>熵</a:t>
                </a:r>
                <a:endParaRPr lang="en-US" altLang="zh-TW" i="1" dirty="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𝐼𝐺</m:t>
                      </m:r>
                      <m:d>
                        <m:dPr>
                          <m:ctrlPr>
                            <a:rPr lang="en-US" altLang="zh-TW" b="0" i="1" smtClean="0">
                              <a:solidFill>
                                <a:schemeClr val="bg1"/>
                              </a:solidFill>
                              <a:latin typeface="Cambria Math" panose="02040503050406030204" pitchFamily="18" charset="0"/>
                            </a:rPr>
                          </m:ctrlPr>
                        </m:dPr>
                        <m:e>
                          <m:r>
                            <m:rPr>
                              <m:sty m:val="p"/>
                            </m:rPr>
                            <a:rPr lang="en-US" altLang="zh-TW" i="1">
                              <a:solidFill>
                                <a:schemeClr val="bg1"/>
                              </a:solidFill>
                              <a:latin typeface="Cambria Math" panose="02040503050406030204" pitchFamily="18" charset="0"/>
                            </a:rPr>
                            <m:t>A</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 </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𝑡</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𝑇</m:t>
                          </m:r>
                        </m:sub>
                        <m:sup/>
                        <m:e>
                          <m:r>
                            <a:rPr lang="en-US" altLang="zh-TW" b="0" i="1" smtClean="0">
                              <a:solidFill>
                                <a:schemeClr val="bg1"/>
                              </a:solidFill>
                              <a:latin typeface="Cambria Math" panose="02040503050406030204" pitchFamily="18" charset="0"/>
                            </a:rPr>
                            <m:t>𝑝</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𝑡</m:t>
                              </m:r>
                            </m:e>
                          </m:d>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𝑡</m:t>
                              </m:r>
                            </m:e>
                          </m:d>
                        </m:e>
                      </m:nary>
                    </m:oMath>
                  </m:oMathPara>
                </a14:m>
                <a:endParaRPr lang="en-US" altLang="zh-TW" b="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548191" y="2208348"/>
                <a:ext cx="5775384" cy="2224520"/>
              </a:xfrm>
              <a:prstGeom prst="rect">
                <a:avLst/>
              </a:prstGeom>
              <a:blipFill>
                <a:blip r:embed="rId4"/>
                <a:stretch>
                  <a:fillRect l="-950" t="-1370"/>
                </a:stretch>
              </a:blipFill>
            </p:spPr>
            <p:txBody>
              <a:bodyPr/>
              <a:lstStyle/>
              <a:p>
                <a:r>
                  <a:rPr lang="zh-TW" altLang="en-US">
                    <a:noFill/>
                  </a:rPr>
                  <a:t> </a:t>
                </a:r>
              </a:p>
            </p:txBody>
          </p:sp>
        </mc:Fallback>
      </mc:AlternateContent>
      <p:sp>
        <p:nvSpPr>
          <p:cNvPr id="12" name="文字方塊 11"/>
          <p:cNvSpPr txBox="1"/>
          <p:nvPr/>
        </p:nvSpPr>
        <p:spPr>
          <a:xfrm>
            <a:off x="548191" y="914897"/>
            <a:ext cx="2391358" cy="369332"/>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800" dirty="0">
                <a:solidFill>
                  <a:srgbClr val="0070C0"/>
                </a:solidFill>
              </a:rPr>
              <a:t>決策樹中資訊量計算</a:t>
            </a:r>
            <a:r>
              <a:rPr lang="en-US" altLang="zh-TW" sz="1800" dirty="0">
                <a:solidFill>
                  <a:srgbClr val="0070C0"/>
                </a:solidFill>
              </a:rPr>
              <a:t>:</a:t>
            </a:r>
            <a:endParaRPr lang="zh-TW" altLang="en-US" sz="1800" dirty="0">
              <a:solidFill>
                <a:srgbClr val="0070C0"/>
              </a:solidFill>
            </a:endParaRPr>
          </a:p>
        </p:txBody>
      </p:sp>
      <p:sp>
        <p:nvSpPr>
          <p:cNvPr id="9" name="文字方塊 8"/>
          <p:cNvSpPr txBox="1"/>
          <p:nvPr/>
        </p:nvSpPr>
        <p:spPr>
          <a:xfrm>
            <a:off x="548191" y="5541412"/>
            <a:ext cx="4608650" cy="276999"/>
          </a:xfrm>
          <a:prstGeom prst="rect">
            <a:avLst/>
          </a:prstGeom>
          <a:noFill/>
        </p:spPr>
        <p:txBody>
          <a:bodyPr wrap="square" rtlCol="0">
            <a:spAutoFit/>
          </a:bodyPr>
          <a:lstStyle/>
          <a:p>
            <a:r>
              <a:rPr lang="zh-TW" altLang="en-US" sz="1200" b="1" dirty="0" smtClean="0">
                <a:solidFill>
                  <a:schemeClr val="bg1"/>
                </a:solidFill>
                <a:latin typeface="Microsoft YaHei UI" panose="020B0503020204020204" pitchFamily="34" charset="-122"/>
                <a:ea typeface="Microsoft YaHei UI" panose="020B0503020204020204" pitchFamily="34" charset="-122"/>
              </a:rPr>
              <a:t>** </a:t>
            </a:r>
            <a:r>
              <a:rPr lang="en-US" altLang="zh-TW" sz="1200" b="1" dirty="0" smtClean="0">
                <a:solidFill>
                  <a:schemeClr val="bg1"/>
                </a:solidFill>
                <a:latin typeface="Microsoft YaHei UI" panose="020B0503020204020204" pitchFamily="34" charset="-122"/>
                <a:ea typeface="Microsoft YaHei UI" panose="020B0503020204020204" pitchFamily="34" charset="-122"/>
              </a:rPr>
              <a:t>Gain</a:t>
            </a:r>
            <a:r>
              <a:rPr lang="zh-TW" altLang="en-US" sz="1200" dirty="0" smtClean="0">
                <a:solidFill>
                  <a:schemeClr val="bg1"/>
                </a:solidFill>
                <a:latin typeface="Microsoft YaHei UI" panose="020B0503020204020204" pitchFamily="34" charset="-122"/>
                <a:ea typeface="Microsoft YaHei UI" panose="020B0503020204020204" pitchFamily="34" charset="-122"/>
              </a:rPr>
              <a:t>主要用於計算在分割後資料是否有純化</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953789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77969" y="730234"/>
            <a:ext cx="987095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TW" sz="1600" dirty="0" smtClean="0">
                <a:solidFill>
                  <a:schemeClr val="bg1"/>
                </a:solidFill>
                <a:latin typeface="Microsoft YaHei UI" panose="020B0503020204020204" pitchFamily="34" charset="-122"/>
                <a:ea typeface="Microsoft YaHei UI" panose="020B0503020204020204" pitchFamily="34" charset="-122"/>
              </a:rPr>
              <a:t>Most common method, uses </a:t>
            </a:r>
            <a:r>
              <a:rPr lang="en-US" altLang="zh-TW" sz="1600" b="1" dirty="0" smtClean="0">
                <a:solidFill>
                  <a:schemeClr val="bg1"/>
                </a:solidFill>
                <a:latin typeface="Microsoft YaHei UI" panose="020B0503020204020204" pitchFamily="34" charset="-122"/>
                <a:ea typeface="Microsoft YaHei UI" panose="020B0503020204020204" pitchFamily="34" charset="-122"/>
              </a:rPr>
              <a:t>Gini impurity </a:t>
            </a:r>
            <a:r>
              <a:rPr lang="en-US" altLang="zh-TW" sz="1600" dirty="0" smtClean="0">
                <a:solidFill>
                  <a:schemeClr val="bg1"/>
                </a:solidFill>
                <a:latin typeface="Microsoft YaHei UI" panose="020B0503020204020204" pitchFamily="34" charset="-122"/>
                <a:ea typeface="Microsoft YaHei UI" panose="020B0503020204020204" pitchFamily="34" charset="-122"/>
              </a:rPr>
              <a:t>as criteria, flexible to classification and regression.</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grpSp>
        <p:nvGrpSpPr>
          <p:cNvPr id="64" name="群組 63"/>
          <p:cNvGrpSpPr/>
          <p:nvPr/>
        </p:nvGrpSpPr>
        <p:grpSpPr>
          <a:xfrm>
            <a:off x="2130666" y="1447285"/>
            <a:ext cx="2441239" cy="4689435"/>
            <a:chOff x="232417" y="1135750"/>
            <a:chExt cx="2441239" cy="4689435"/>
          </a:xfrm>
        </p:grpSpPr>
        <p:sp>
          <p:nvSpPr>
            <p:cNvPr id="5" name="圓角矩形 4"/>
            <p:cNvSpPr/>
            <p:nvPr/>
          </p:nvSpPr>
          <p:spPr>
            <a:xfrm>
              <a:off x="687871" y="1135750"/>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Calculate Gini impurity score of every </a:t>
              </a:r>
              <a:r>
                <a:rPr lang="en-US" altLang="zh-TW" sz="1600" b="1" dirty="0" smtClean="0">
                  <a:solidFill>
                    <a:sysClr val="windowText" lastClr="000000"/>
                  </a:solidFill>
                </a:rPr>
                <a:t>attributes</a:t>
              </a:r>
              <a:r>
                <a:rPr lang="en-US" altLang="zh-TW" sz="1600" dirty="0" smtClean="0">
                  <a:solidFill>
                    <a:sysClr val="windowText" lastClr="000000"/>
                  </a:solidFill>
                </a:rPr>
                <a:t> </a:t>
              </a:r>
              <a:endParaRPr lang="zh-TW" altLang="en-US" sz="1600" dirty="0">
                <a:solidFill>
                  <a:sysClr val="windowText" lastClr="000000"/>
                </a:solidFill>
              </a:endParaRPr>
            </a:p>
          </p:txBody>
        </p:sp>
        <p:sp>
          <p:nvSpPr>
            <p:cNvPr id="11" name="圓角矩形 10"/>
            <p:cNvSpPr/>
            <p:nvPr/>
          </p:nvSpPr>
          <p:spPr>
            <a:xfrm>
              <a:off x="433256" y="2014596"/>
              <a:ext cx="2240400" cy="51340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Divide by Max gain</a:t>
              </a:r>
            </a:p>
            <a:p>
              <a:pPr algn="ctr"/>
              <a:r>
                <a:rPr lang="en-US" altLang="zh-TW" sz="1400" dirty="0" smtClean="0">
                  <a:solidFill>
                    <a:sysClr val="windowText" lastClr="000000"/>
                  </a:solidFill>
                </a:rPr>
                <a:t>(Max </a:t>
              </a:r>
              <a:r>
                <a:rPr lang="en-US" altLang="zh-TW" sz="1400" dirty="0" err="1" smtClean="0">
                  <a:solidFill>
                    <a:sysClr val="windowText" lastClr="000000"/>
                  </a:solidFill>
                </a:rPr>
                <a:t>gini</a:t>
              </a:r>
              <a:r>
                <a:rPr lang="en-US" altLang="zh-TW" sz="1400" dirty="0" smtClean="0">
                  <a:solidFill>
                    <a:sysClr val="windowText" lastClr="000000"/>
                  </a:solidFill>
                </a:rPr>
                <a:t> in the </a:t>
              </a:r>
              <a:r>
                <a:rPr lang="en-US" altLang="zh-TW" sz="1400" dirty="0" err="1" smtClean="0">
                  <a:solidFill>
                    <a:sysClr val="windowText" lastClr="000000"/>
                  </a:solidFill>
                </a:rPr>
                <a:t>init</a:t>
              </a:r>
              <a:r>
                <a:rPr lang="en-US" altLang="zh-TW" sz="1400" dirty="0" smtClean="0">
                  <a:solidFill>
                    <a:sysClr val="windowText" lastClr="000000"/>
                  </a:solidFill>
                </a:rPr>
                <a:t> round)</a:t>
              </a:r>
              <a:endParaRPr lang="zh-TW" altLang="en-US" sz="1400" dirty="0">
                <a:solidFill>
                  <a:sysClr val="windowText" lastClr="000000"/>
                </a:solidFill>
              </a:endParaRPr>
            </a:p>
          </p:txBody>
        </p:sp>
        <p:sp>
          <p:nvSpPr>
            <p:cNvPr id="14" name="圓角矩形 13"/>
            <p:cNvSpPr/>
            <p:nvPr/>
          </p:nvSpPr>
          <p:spPr>
            <a:xfrm>
              <a:off x="1206956" y="5509580"/>
              <a:ext cx="693003" cy="31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End</a:t>
              </a:r>
              <a:endParaRPr lang="zh-TW" altLang="en-US" dirty="0">
                <a:solidFill>
                  <a:sysClr val="windowText" lastClr="000000"/>
                </a:solidFill>
              </a:endParaRPr>
            </a:p>
          </p:txBody>
        </p:sp>
        <p:sp>
          <p:nvSpPr>
            <p:cNvPr id="15" name="圓角矩形 14"/>
            <p:cNvSpPr/>
            <p:nvPr/>
          </p:nvSpPr>
          <p:spPr>
            <a:xfrm>
              <a:off x="1091494" y="2764153"/>
              <a:ext cx="923925" cy="4889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New</a:t>
              </a:r>
            </a:p>
            <a:p>
              <a:pPr algn="ctr"/>
              <a:r>
                <a:rPr lang="en-US" altLang="zh-TW" sz="1600" dirty="0" smtClean="0">
                  <a:solidFill>
                    <a:sysClr val="windowText" lastClr="000000"/>
                  </a:solidFill>
                </a:rPr>
                <a:t>leaves</a:t>
              </a:r>
              <a:endParaRPr lang="zh-TW" altLang="en-US" sz="1600" dirty="0">
                <a:solidFill>
                  <a:sysClr val="windowText" lastClr="000000"/>
                </a:solidFill>
              </a:endParaRPr>
            </a:p>
          </p:txBody>
        </p:sp>
        <p:cxnSp>
          <p:nvCxnSpPr>
            <p:cNvPr id="17" name="直線單箭頭接點 16"/>
            <p:cNvCxnSpPr>
              <a:stCxn id="5" idx="2"/>
              <a:endCxn id="11" idx="0"/>
            </p:cNvCxnSpPr>
            <p:nvPr/>
          </p:nvCxnSpPr>
          <p:spPr>
            <a:xfrm>
              <a:off x="1553456" y="1864210"/>
              <a:ext cx="0" cy="15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stCxn id="11" idx="2"/>
              <a:endCxn id="15" idx="0"/>
            </p:cNvCxnSpPr>
            <p:nvPr/>
          </p:nvCxnSpPr>
          <p:spPr>
            <a:xfrm>
              <a:off x="1553456" y="2527999"/>
              <a:ext cx="1" cy="23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流程圖: 決策 22"/>
            <p:cNvSpPr/>
            <p:nvPr/>
          </p:nvSpPr>
          <p:spPr>
            <a:xfrm>
              <a:off x="577969" y="4324351"/>
              <a:ext cx="1950979" cy="895348"/>
            </a:xfrm>
            <a:prstGeom prst="flowChartDecis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ysClr val="windowText" lastClr="000000"/>
                  </a:solidFill>
                </a:rPr>
                <a:t>Score lower than node itself?</a:t>
              </a:r>
              <a:endParaRPr lang="zh-TW" altLang="en-US" sz="1400" dirty="0">
                <a:solidFill>
                  <a:sysClr val="windowText" lastClr="000000"/>
                </a:solidFill>
              </a:endParaRPr>
            </a:p>
          </p:txBody>
        </p:sp>
        <p:sp>
          <p:nvSpPr>
            <p:cNvPr id="24" name="圓角矩形 23"/>
            <p:cNvSpPr/>
            <p:nvPr/>
          </p:nvSpPr>
          <p:spPr>
            <a:xfrm>
              <a:off x="801014" y="3542939"/>
              <a:ext cx="1508124" cy="4915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Calculate Gini impurity score </a:t>
              </a:r>
              <a:endParaRPr lang="zh-TW" altLang="en-US" sz="1600" dirty="0">
                <a:solidFill>
                  <a:sysClr val="windowText" lastClr="000000"/>
                </a:solidFill>
              </a:endParaRPr>
            </a:p>
          </p:txBody>
        </p:sp>
        <p:cxnSp>
          <p:nvCxnSpPr>
            <p:cNvPr id="42" name="直線單箭頭接點 41"/>
            <p:cNvCxnSpPr>
              <a:stCxn id="15" idx="2"/>
              <a:endCxn id="24" idx="0"/>
            </p:cNvCxnSpPr>
            <p:nvPr/>
          </p:nvCxnSpPr>
          <p:spPr>
            <a:xfrm>
              <a:off x="1553457" y="3253058"/>
              <a:ext cx="1619"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24" idx="2"/>
              <a:endCxn id="23" idx="0"/>
            </p:cNvCxnSpPr>
            <p:nvPr/>
          </p:nvCxnSpPr>
          <p:spPr>
            <a:xfrm flipH="1">
              <a:off x="1553459" y="4034470"/>
              <a:ext cx="1617"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3" idx="2"/>
              <a:endCxn id="14" idx="0"/>
            </p:cNvCxnSpPr>
            <p:nvPr/>
          </p:nvCxnSpPr>
          <p:spPr>
            <a:xfrm flipH="1">
              <a:off x="1553458" y="5219699"/>
              <a:ext cx="1"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23" idx="1"/>
              <a:endCxn id="11" idx="1"/>
            </p:cNvCxnSpPr>
            <p:nvPr/>
          </p:nvCxnSpPr>
          <p:spPr>
            <a:xfrm rot="10800000">
              <a:off x="433257" y="2271299"/>
              <a:ext cx="144713" cy="2500727"/>
            </a:xfrm>
            <a:prstGeom prst="bentConnector3">
              <a:avLst>
                <a:gd name="adj1" fmla="val 257968"/>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1553456" y="5212749"/>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True</a:t>
              </a:r>
              <a:endParaRPr lang="zh-TW" altLang="en-US" sz="1400" dirty="0">
                <a:latin typeface="Microsoft YaHei UI" panose="020B0503020204020204" pitchFamily="34" charset="-122"/>
                <a:ea typeface="Microsoft YaHei UI" panose="020B0503020204020204" pitchFamily="34" charset="-122"/>
              </a:endParaRPr>
            </a:p>
          </p:txBody>
        </p:sp>
        <p:sp>
          <p:nvSpPr>
            <p:cNvPr id="61" name="文字方塊 60"/>
            <p:cNvSpPr txBox="1"/>
            <p:nvPr/>
          </p:nvSpPr>
          <p:spPr>
            <a:xfrm>
              <a:off x="232417" y="4398700"/>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False</a:t>
              </a:r>
              <a:endParaRPr lang="zh-TW" altLang="en-US" sz="1400" dirty="0">
                <a:latin typeface="Microsoft YaHei UI" panose="020B0503020204020204" pitchFamily="34" charset="-122"/>
                <a:ea typeface="Microsoft YaHei UI" panose="020B0503020204020204" pitchFamily="34" charset="-122"/>
              </a:endParaRPr>
            </a:p>
          </p:txBody>
        </p:sp>
      </p:grpSp>
      <p:sp>
        <p:nvSpPr>
          <p:cNvPr id="6" name="文字方塊 5"/>
          <p:cNvSpPr txBox="1"/>
          <p:nvPr/>
        </p:nvSpPr>
        <p:spPr>
          <a:xfrm>
            <a:off x="4639948" y="2238802"/>
            <a:ext cx="4511040" cy="830997"/>
          </a:xfrm>
          <a:prstGeom prst="rect">
            <a:avLst/>
          </a:prstGeom>
          <a:noFill/>
        </p:spPr>
        <p:txBody>
          <a:bodyPr wrap="square" rtlCol="0">
            <a:spAutoFit/>
          </a:bodyPr>
          <a:lstStyle/>
          <a:p>
            <a:pPr marL="285750" indent="-285750">
              <a:buFont typeface="Wingdings" panose="05000000000000000000" pitchFamily="2" charset="2"/>
              <a:buChar char="Ø"/>
            </a:pPr>
            <a:r>
              <a:rPr lang="zh-TW" altLang="en-US" sz="1600" dirty="0">
                <a:solidFill>
                  <a:schemeClr val="bg1"/>
                </a:solidFill>
                <a:latin typeface="Microsoft YaHei UI" panose="020B0503020204020204" pitchFamily="34" charset="-122"/>
                <a:ea typeface="Microsoft YaHei UI" panose="020B0503020204020204" pitchFamily="34" charset="-122"/>
              </a:rPr>
              <a:t>在</a:t>
            </a:r>
            <a:r>
              <a:rPr lang="zh-TW" altLang="en-US" sz="1600" dirty="0" smtClean="0">
                <a:solidFill>
                  <a:schemeClr val="bg1"/>
                </a:solidFill>
                <a:latin typeface="Microsoft YaHei UI" panose="020B0503020204020204" pitchFamily="34" charset="-122"/>
                <a:ea typeface="Microsoft YaHei UI" panose="020B0503020204020204" pitchFamily="34" charset="-122"/>
              </a:rPr>
              <a:t>二元樹條件下</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一個節點只長</a:t>
            </a:r>
            <a:r>
              <a:rPr lang="en-US" altLang="zh-TW" sz="1600" dirty="0" smtClean="0">
                <a:solidFill>
                  <a:schemeClr val="bg1"/>
                </a:solidFill>
                <a:latin typeface="Microsoft YaHei UI" panose="020B0503020204020204" pitchFamily="34" charset="-122"/>
                <a:ea typeface="Microsoft YaHei UI" panose="020B0503020204020204" pitchFamily="34" charset="-122"/>
              </a:rPr>
              <a:t>2</a:t>
            </a:r>
            <a:r>
              <a:rPr lang="zh-TW" altLang="en-US" sz="1600" dirty="0" smtClean="0">
                <a:solidFill>
                  <a:schemeClr val="bg1"/>
                </a:solidFill>
                <a:latin typeface="Microsoft YaHei UI" panose="020B0503020204020204" pitchFamily="34" charset="-122"/>
                <a:ea typeface="Microsoft YaHei UI" panose="020B0503020204020204" pitchFamily="34" charset="-122"/>
              </a:rPr>
              <a:t>個子葉</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，以不同特徵對資料做切割，利用切割後純度較大的特徵值</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屬性</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當作依據將資料分為兩半</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sp>
        <p:nvSpPr>
          <p:cNvPr id="46" name="文字方塊 45"/>
          <p:cNvSpPr txBox="1"/>
          <p:nvPr/>
        </p:nvSpPr>
        <p:spPr>
          <a:xfrm>
            <a:off x="5032489" y="3069799"/>
            <a:ext cx="3292317" cy="1077218"/>
          </a:xfrm>
          <a:prstGeom prst="rect">
            <a:avLst/>
          </a:prstGeom>
          <a:noFill/>
        </p:spPr>
        <p:txBody>
          <a:bodyPr wrap="square" rtlCol="0">
            <a:spAutoFit/>
          </a:bodyPr>
          <a:lstStyle/>
          <a:p>
            <a:r>
              <a:rPr lang="en-US" altLang="zh-TW" sz="1600" dirty="0" smtClean="0">
                <a:solidFill>
                  <a:schemeClr val="bg1"/>
                </a:solidFill>
                <a:latin typeface="Microsoft YaHei UI" panose="020B0503020204020204" pitchFamily="34" charset="-122"/>
                <a:ea typeface="Microsoft YaHei UI" panose="020B0503020204020204" pitchFamily="34" charset="-122"/>
              </a:rPr>
              <a:t>Ex: </a:t>
            </a:r>
            <a:r>
              <a:rPr lang="zh-TW" altLang="en-US" sz="1600" dirty="0" smtClean="0">
                <a:solidFill>
                  <a:schemeClr val="bg1"/>
                </a:solidFill>
                <a:latin typeface="Microsoft YaHei UI" panose="020B0503020204020204" pitchFamily="34" charset="-122"/>
                <a:ea typeface="Microsoft YaHei UI" panose="020B0503020204020204" pitchFamily="34" charset="-122"/>
              </a:rPr>
              <a:t>若計算出</a:t>
            </a:r>
            <a:r>
              <a:rPr lang="en-US" altLang="zh-TW" sz="1600" b="1" dirty="0" smtClean="0">
                <a:solidFill>
                  <a:schemeClr val="bg1"/>
                </a:solidFill>
                <a:latin typeface="Microsoft YaHei UI" panose="020B0503020204020204" pitchFamily="34" charset="-122"/>
                <a:ea typeface="Microsoft YaHei UI" panose="020B0503020204020204" pitchFamily="34" charset="-122"/>
              </a:rPr>
              <a:t>X</a:t>
            </a:r>
            <a:r>
              <a:rPr lang="zh-TW" altLang="en-US" sz="1600" b="1" dirty="0" smtClean="0">
                <a:solidFill>
                  <a:schemeClr val="bg1"/>
                </a:solidFill>
                <a:latin typeface="Microsoft YaHei UI" panose="020B0503020204020204" pitchFamily="34" charset="-122"/>
                <a:ea typeface="Microsoft YaHei UI" panose="020B0503020204020204" pitchFamily="34" charset="-122"/>
              </a:rPr>
              <a:t>軸加速度</a:t>
            </a:r>
            <a:r>
              <a:rPr lang="en-US" altLang="zh-TW" sz="1600" b="1" dirty="0" smtClean="0">
                <a:solidFill>
                  <a:schemeClr val="bg1"/>
                </a:solidFill>
                <a:latin typeface="Microsoft YaHei UI" panose="020B0503020204020204" pitchFamily="34" charset="-122"/>
                <a:ea typeface="Microsoft YaHei UI" panose="020B0503020204020204" pitchFamily="34" charset="-122"/>
              </a:rPr>
              <a:t>0.01</a:t>
            </a:r>
            <a:r>
              <a:rPr lang="zh-TW" altLang="en-US" sz="1600" dirty="0" smtClean="0">
                <a:solidFill>
                  <a:schemeClr val="bg1"/>
                </a:solidFill>
                <a:latin typeface="Microsoft YaHei UI" panose="020B0503020204020204" pitchFamily="34" charset="-122"/>
                <a:ea typeface="Microsoft YaHei UI" panose="020B0503020204020204" pitchFamily="34" charset="-122"/>
              </a:rPr>
              <a:t>具有最小</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600" dirty="0" smtClean="0">
                <a:solidFill>
                  <a:schemeClr val="bg1"/>
                </a:solidFill>
                <a:latin typeface="Microsoft YaHei UI" panose="020B0503020204020204" pitchFamily="34" charset="-122"/>
                <a:ea typeface="Microsoft YaHei UI" panose="020B0503020204020204" pitchFamily="34" charset="-122"/>
              </a:rPr>
              <a:t> 不純度，</a:t>
            </a:r>
            <a:endParaRPr lang="en-US" altLang="zh-TW" sz="1600"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則資料以</a:t>
            </a:r>
            <a:r>
              <a:rPr lang="en-US" altLang="zh-TW" sz="1600" b="1" dirty="0" smtClean="0">
                <a:solidFill>
                  <a:schemeClr val="bg1"/>
                </a:solidFill>
                <a:latin typeface="Microsoft YaHei UI" panose="020B0503020204020204" pitchFamily="34" charset="-122"/>
                <a:ea typeface="Microsoft YaHei UI" panose="020B0503020204020204" pitchFamily="34" charset="-122"/>
              </a:rPr>
              <a:t>X</a:t>
            </a:r>
            <a:r>
              <a:rPr lang="zh-TW" altLang="en-US" sz="1600" b="1" dirty="0" smtClean="0">
                <a:solidFill>
                  <a:schemeClr val="bg1"/>
                </a:solidFill>
                <a:latin typeface="Microsoft YaHei UI" panose="020B0503020204020204" pitchFamily="34" charset="-122"/>
                <a:ea typeface="Microsoft YaHei UI" panose="020B0503020204020204" pitchFamily="34" charset="-122"/>
              </a:rPr>
              <a:t>軸加速度 </a:t>
            </a:r>
            <a:r>
              <a:rPr lang="en-US" altLang="zh-TW" sz="1600" b="1" dirty="0" smtClean="0">
                <a:solidFill>
                  <a:schemeClr val="bg1"/>
                </a:solidFill>
                <a:latin typeface="Microsoft YaHei UI" panose="020B0503020204020204" pitchFamily="34" charset="-122"/>
                <a:ea typeface="Microsoft YaHei UI" panose="020B0503020204020204" pitchFamily="34" charset="-122"/>
              </a:rPr>
              <a:t>&gt;</a:t>
            </a:r>
            <a:r>
              <a:rPr lang="zh-TW" altLang="en-US" sz="1600" b="1" dirty="0" smtClean="0">
                <a:solidFill>
                  <a:schemeClr val="bg1"/>
                </a:solidFill>
                <a:latin typeface="Microsoft YaHei UI" panose="020B0503020204020204" pitchFamily="34" charset="-122"/>
                <a:ea typeface="Microsoft YaHei UI" panose="020B0503020204020204" pitchFamily="34" charset="-122"/>
              </a:rPr>
              <a:t> </a:t>
            </a:r>
            <a:r>
              <a:rPr lang="en-US" altLang="zh-TW" sz="1600" b="1" dirty="0" smtClean="0">
                <a:solidFill>
                  <a:schemeClr val="bg1"/>
                </a:solidFill>
                <a:latin typeface="Microsoft YaHei UI" panose="020B0503020204020204" pitchFamily="34" charset="-122"/>
                <a:ea typeface="Microsoft YaHei UI" panose="020B0503020204020204" pitchFamily="34" charset="-122"/>
              </a:rPr>
              <a:t>0.01</a:t>
            </a:r>
            <a:r>
              <a:rPr lang="zh-TW" altLang="en-US" sz="1600" dirty="0" smtClean="0">
                <a:solidFill>
                  <a:schemeClr val="bg1"/>
                </a:solidFill>
                <a:latin typeface="Microsoft YaHei UI" panose="020B0503020204020204" pitchFamily="34" charset="-122"/>
                <a:ea typeface="Microsoft YaHei UI" panose="020B0503020204020204" pitchFamily="34" charset="-122"/>
              </a:rPr>
              <a:t>與</a:t>
            </a:r>
            <a:r>
              <a:rPr lang="en-US" altLang="zh-TW" sz="1600" b="1" dirty="0" smtClean="0">
                <a:solidFill>
                  <a:schemeClr val="bg1"/>
                </a:solidFill>
                <a:latin typeface="Microsoft YaHei UI" panose="020B0503020204020204" pitchFamily="34" charset="-122"/>
                <a:ea typeface="Microsoft YaHei UI" panose="020B0503020204020204" pitchFamily="34" charset="-122"/>
              </a:rPr>
              <a:t>&lt;0.01</a:t>
            </a:r>
            <a:r>
              <a:rPr lang="zh-TW" altLang="en-US" sz="1600" dirty="0" smtClean="0">
                <a:solidFill>
                  <a:schemeClr val="bg1"/>
                </a:solidFill>
                <a:latin typeface="Microsoft YaHei UI" panose="020B0503020204020204" pitchFamily="34" charset="-122"/>
                <a:ea typeface="Microsoft YaHei UI" panose="020B0503020204020204" pitchFamily="34" charset="-122"/>
              </a:rPr>
              <a:t>做切割，長出下面兩片葉子。</a:t>
            </a:r>
            <a:endParaRPr lang="en-US" altLang="zh-TW" sz="1600" dirty="0" smtClean="0">
              <a:solidFill>
                <a:schemeClr val="bg1"/>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4207387" y="5767388"/>
            <a:ext cx="5753498" cy="338554"/>
          </a:xfrm>
          <a:prstGeom prst="rect">
            <a:avLst/>
          </a:prstGeom>
        </p:spPr>
        <p:txBody>
          <a:bodyPr wrap="none">
            <a:spAutoFit/>
          </a:bodyPr>
          <a:lstStyle/>
          <a:p>
            <a:pPr marL="285750" indent="-285750">
              <a:buFont typeface="Wingdings" panose="05000000000000000000" pitchFamily="2" charset="2"/>
              <a:buChar char="Ø"/>
            </a:pPr>
            <a:r>
              <a:rPr lang="zh-TW" altLang="en-US" sz="1600" dirty="0" smtClean="0">
                <a:solidFill>
                  <a:schemeClr val="bg1"/>
                </a:solidFill>
                <a:latin typeface="Microsoft YaHei UI" panose="020B0503020204020204" pitchFamily="34" charset="-122"/>
                <a:ea typeface="Microsoft YaHei UI" panose="020B0503020204020204" pitchFamily="34" charset="-122"/>
              </a:rPr>
              <a:t>中斷點</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 資料</a:t>
            </a:r>
            <a:r>
              <a:rPr lang="zh-TW" altLang="en-US" sz="1600" dirty="0">
                <a:solidFill>
                  <a:schemeClr val="bg1"/>
                </a:solidFill>
                <a:latin typeface="Microsoft YaHei UI" panose="020B0503020204020204" pitchFamily="34" charset="-122"/>
                <a:ea typeface="Microsoft YaHei UI" panose="020B0503020204020204" pitchFamily="34" charset="-122"/>
              </a:rPr>
              <a:t>不純度為</a:t>
            </a:r>
            <a:r>
              <a:rPr lang="en-US" altLang="zh-TW" sz="1600" dirty="0" smtClean="0">
                <a:solidFill>
                  <a:schemeClr val="bg1"/>
                </a:solidFill>
                <a:latin typeface="Microsoft YaHei UI" panose="020B0503020204020204" pitchFamily="34" charset="-122"/>
                <a:ea typeface="Microsoft YaHei UI" panose="020B0503020204020204" pitchFamily="34" charset="-122"/>
              </a:rPr>
              <a:t>0</a:t>
            </a:r>
            <a:r>
              <a:rPr lang="zh-TW" altLang="en-US" sz="1600" dirty="0" smtClean="0">
                <a:solidFill>
                  <a:schemeClr val="bg1"/>
                </a:solidFill>
                <a:latin typeface="Microsoft YaHei UI" panose="020B0503020204020204" pitchFamily="34" charset="-122"/>
                <a:ea typeface="Microsoft YaHei UI" panose="020B0503020204020204" pitchFamily="34" charset="-122"/>
              </a:rPr>
              <a:t> </a:t>
            </a:r>
            <a:r>
              <a:rPr lang="en-US" altLang="zh-TW" sz="1600" dirty="0" smtClean="0">
                <a:solidFill>
                  <a:schemeClr val="bg1"/>
                </a:solidFill>
                <a:latin typeface="Microsoft YaHei UI" panose="020B0503020204020204" pitchFamily="34" charset="-122"/>
                <a:ea typeface="Microsoft YaHei UI" panose="020B0503020204020204" pitchFamily="34" charset="-122"/>
              </a:rPr>
              <a:t>or </a:t>
            </a:r>
            <a:r>
              <a:rPr lang="zh-TW" altLang="en-US" sz="1600" dirty="0" smtClean="0">
                <a:solidFill>
                  <a:schemeClr val="bg1"/>
                </a:solidFill>
                <a:latin typeface="Microsoft YaHei UI" panose="020B0503020204020204" pitchFamily="34" charset="-122"/>
                <a:ea typeface="Microsoft YaHei UI" panose="020B0503020204020204" pitchFamily="34" charset="-122"/>
              </a:rPr>
              <a:t>葉子中無不純度小於節點之切割</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sp>
        <p:nvSpPr>
          <p:cNvPr id="22" name="矩形 21">
            <a:extLst>
              <a:ext uri="{FF2B5EF4-FFF2-40B4-BE49-F238E27FC236}">
                <a16:creationId xmlns:a16="http://schemas.microsoft.com/office/drawing/2014/main" id="{E33CDAE3-3341-4547-832A-602A39A3E323}"/>
              </a:ext>
            </a:extLst>
          </p:cNvPr>
          <p:cNvSpPr/>
          <p:nvPr/>
        </p:nvSpPr>
        <p:spPr>
          <a:xfrm>
            <a:off x="179081" y="185737"/>
            <a:ext cx="517792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Algorithms</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957937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表格 67"/>
          <p:cNvGraphicFramePr>
            <a:graphicFrameLocks noGrp="1"/>
          </p:cNvGraphicFramePr>
          <p:nvPr>
            <p:extLst>
              <p:ext uri="{D42A27DB-BD31-4B8C-83A1-F6EECF244321}">
                <p14:modId xmlns:p14="http://schemas.microsoft.com/office/powerpoint/2010/main" val="469411739"/>
              </p:ext>
            </p:extLst>
          </p:nvPr>
        </p:nvGraphicFramePr>
        <p:xfrm>
          <a:off x="503569" y="1336480"/>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75" name="文字方塊 74"/>
          <p:cNvSpPr txBox="1"/>
          <p:nvPr/>
        </p:nvSpPr>
        <p:spPr>
          <a:xfrm>
            <a:off x="3540862" y="1913402"/>
            <a:ext cx="646296" cy="307777"/>
          </a:xfrm>
          <a:prstGeom prst="rect">
            <a:avLst/>
          </a:prstGeom>
          <a:noFill/>
        </p:spPr>
        <p:txBody>
          <a:bodyPr wrap="square" rtlCol="0">
            <a:spAutoFit/>
          </a:bodyPr>
          <a:lstStyle/>
          <a:p>
            <a:pPr algn="ctr"/>
            <a:r>
              <a:rPr lang="en-US" altLang="zh-TW" sz="1400" b="1" dirty="0" smtClean="0">
                <a:solidFill>
                  <a:schemeClr val="bg1"/>
                </a:solidFill>
                <a:latin typeface="Microsoft YaHei UI" panose="020B0503020204020204" pitchFamily="34" charset="-122"/>
                <a:ea typeface="Microsoft YaHei UI" panose="020B0503020204020204" pitchFamily="34" charset="-122"/>
              </a:rPr>
              <a:t>Sort</a:t>
            </a:r>
            <a:endParaRPr lang="zh-TW" altLang="en-US" sz="1400" b="1" dirty="0">
              <a:solidFill>
                <a:schemeClr val="bg1"/>
              </a:solidFill>
              <a:latin typeface="Microsoft YaHei UI" panose="020B0503020204020204" pitchFamily="34" charset="-122"/>
              <a:ea typeface="Microsoft YaHei UI" panose="020B0503020204020204" pitchFamily="34" charset="-122"/>
            </a:endParaRPr>
          </a:p>
        </p:txBody>
      </p:sp>
      <p:graphicFrame>
        <p:nvGraphicFramePr>
          <p:cNvPr id="76" name="表格 75"/>
          <p:cNvGraphicFramePr>
            <a:graphicFrameLocks noGrp="1"/>
          </p:cNvGraphicFramePr>
          <p:nvPr>
            <p:extLst>
              <p:ext uri="{D42A27DB-BD31-4B8C-83A1-F6EECF244321}">
                <p14:modId xmlns:p14="http://schemas.microsoft.com/office/powerpoint/2010/main" val="1944440215"/>
              </p:ext>
            </p:extLst>
          </p:nvPr>
        </p:nvGraphicFramePr>
        <p:xfrm>
          <a:off x="5397211" y="1342259"/>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77" name="文字方塊 76"/>
          <p:cNvSpPr txBox="1"/>
          <p:nvPr/>
        </p:nvSpPr>
        <p:spPr>
          <a:xfrm>
            <a:off x="4680810" y="1856294"/>
            <a:ext cx="708653"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-0.0115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78" name="文字方塊 77"/>
          <p:cNvSpPr txBox="1"/>
          <p:nvPr/>
        </p:nvSpPr>
        <p:spPr>
          <a:xfrm>
            <a:off x="4670436" y="2111215"/>
            <a:ext cx="719027"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0.0015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79" name="文字方塊 78"/>
          <p:cNvSpPr txBox="1"/>
          <p:nvPr/>
        </p:nvSpPr>
        <p:spPr>
          <a:xfrm>
            <a:off x="4660724" y="2380584"/>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0.0075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0" name="文字方塊 79"/>
          <p:cNvSpPr txBox="1"/>
          <p:nvPr/>
        </p:nvSpPr>
        <p:spPr>
          <a:xfrm>
            <a:off x="4650681" y="2629507"/>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0.0011</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1" name="文字方塊 80"/>
          <p:cNvSpPr txBox="1"/>
          <p:nvPr/>
        </p:nvSpPr>
        <p:spPr>
          <a:xfrm>
            <a:off x="4643746" y="2904372"/>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0.0145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2" name="文字方塊 81"/>
          <p:cNvSpPr txBox="1"/>
          <p:nvPr/>
        </p:nvSpPr>
        <p:spPr>
          <a:xfrm>
            <a:off x="4187158" y="1396706"/>
            <a:ext cx="1200150" cy="461665"/>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Avg. between two data</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84" name="矩形 83"/>
          <p:cNvSpPr/>
          <p:nvPr/>
        </p:nvSpPr>
        <p:spPr>
          <a:xfrm>
            <a:off x="4766299" y="1856294"/>
            <a:ext cx="574410" cy="12607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86" name="文字方塊 85"/>
          <p:cNvSpPr txBox="1"/>
          <p:nvPr/>
        </p:nvSpPr>
        <p:spPr>
          <a:xfrm>
            <a:off x="70998" y="876268"/>
            <a:ext cx="2279507" cy="461665"/>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Attributes</a:t>
            </a:r>
          </a:p>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(feature column)</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4" name="文字方塊 3"/>
          <p:cNvSpPr txBox="1"/>
          <p:nvPr/>
        </p:nvSpPr>
        <p:spPr>
          <a:xfrm>
            <a:off x="3545814" y="3807685"/>
            <a:ext cx="2419313" cy="307777"/>
          </a:xfrm>
          <a:prstGeom prst="rect">
            <a:avLst/>
          </a:prstGeom>
          <a:noFill/>
        </p:spPr>
        <p:txBody>
          <a:bodyPr wrap="square" rtlCol="0">
            <a:spAutoFit/>
          </a:bodyPr>
          <a:lstStyle/>
          <a:p>
            <a:r>
              <a:rPr lang="zh-TW" altLang="en-US" sz="1400" dirty="0" smtClean="0">
                <a:solidFill>
                  <a:schemeClr val="bg1"/>
                </a:solidFill>
                <a:latin typeface="Microsoft YaHei UI" panose="020B0503020204020204" pitchFamily="34" charset="-122"/>
                <a:ea typeface="Microsoft YaHei UI" panose="020B0503020204020204" pitchFamily="34" charset="-122"/>
              </a:rPr>
              <a:t>以</a:t>
            </a:r>
            <a:r>
              <a:rPr lang="en-US" altLang="zh-TW" sz="1400" dirty="0" smtClean="0">
                <a:solidFill>
                  <a:schemeClr val="bg1"/>
                </a:solidFill>
                <a:latin typeface="Microsoft YaHei UI" panose="020B0503020204020204" pitchFamily="34" charset="-122"/>
                <a:ea typeface="Microsoft YaHei UI" panose="020B0503020204020204" pitchFamily="34" charset="-122"/>
              </a:rPr>
              <a:t>-0.0115</a:t>
            </a:r>
            <a:r>
              <a:rPr lang="zh-TW" altLang="en-US" sz="1400" dirty="0" smtClean="0">
                <a:solidFill>
                  <a:schemeClr val="bg1"/>
                </a:solidFill>
                <a:latin typeface="Microsoft YaHei UI" panose="020B0503020204020204" pitchFamily="34" charset="-122"/>
                <a:ea typeface="Microsoft YaHei UI" panose="020B0503020204020204" pitchFamily="34" charset="-122"/>
              </a:rPr>
              <a:t>計算</a:t>
            </a:r>
            <a:r>
              <a:rPr lang="en-US" altLang="zh-TW" sz="14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400" dirty="0" smtClean="0">
                <a:solidFill>
                  <a:schemeClr val="bg1"/>
                </a:solidFill>
                <a:latin typeface="Microsoft YaHei UI" panose="020B0503020204020204" pitchFamily="34" charset="-122"/>
                <a:ea typeface="Microsoft YaHei UI" panose="020B0503020204020204" pitchFamily="34" charset="-122"/>
              </a:rPr>
              <a:t>為例</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8362974" y="1820470"/>
                <a:ext cx="2070952" cy="4909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1400" i="1" smtClean="0">
                          <a:solidFill>
                            <a:schemeClr val="bg1"/>
                          </a:solidFill>
                          <a:latin typeface="Cambria Math" panose="02040503050406030204" pitchFamily="18" charset="0"/>
                        </a:rPr>
                        <m:t>𝐺𝑖𝑛𝑖</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=1−</m:t>
                      </m:r>
                      <m:nary>
                        <m:naryPr>
                          <m:chr m:val="∑"/>
                          <m:limLoc m:val="subSup"/>
                          <m:supHide m:val="on"/>
                          <m:ctrlPr>
                            <a:rPr lang="en-US" altLang="zh-TW" sz="1400" i="1">
                              <a:solidFill>
                                <a:schemeClr val="bg1"/>
                              </a:solidFill>
                              <a:latin typeface="Cambria Math" panose="02040503050406030204" pitchFamily="18" charset="0"/>
                            </a:rPr>
                          </m:ctrlPr>
                        </m:naryPr>
                        <m:sub>
                          <m:r>
                            <m:rPr>
                              <m:brk m:alnAt="9"/>
                            </m:rPr>
                            <a:rPr lang="en-US" altLang="zh-TW" sz="1400" i="1">
                              <a:solidFill>
                                <a:schemeClr val="bg1"/>
                              </a:solidFill>
                              <a:latin typeface="Cambria Math" panose="02040503050406030204" pitchFamily="18" charset="0"/>
                            </a:rPr>
                            <m:t>𝑛</m:t>
                          </m:r>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𝑆</m:t>
                          </m:r>
                        </m:sub>
                        <m:sup/>
                        <m:e>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𝑝</m:t>
                                  </m:r>
                                </m:e>
                                <m:sub>
                                  <m:r>
                                    <a:rPr lang="en-US" altLang="zh-TW" sz="1400" i="1">
                                      <a:solidFill>
                                        <a:schemeClr val="bg1"/>
                                      </a:solidFill>
                                      <a:latin typeface="Cambria Math" panose="02040503050406030204" pitchFamily="18" charset="0"/>
                                    </a:rPr>
                                    <m:t>𝑖</m:t>
                                  </m:r>
                                </m:sub>
                              </m:sSub>
                            </m:e>
                            <m:sup>
                              <m:r>
                                <a:rPr lang="en-US" altLang="zh-TW" sz="1400" i="1">
                                  <a:solidFill>
                                    <a:schemeClr val="bg1"/>
                                  </a:solidFill>
                                  <a:latin typeface="Cambria Math" panose="02040503050406030204" pitchFamily="18" charset="0"/>
                                </a:rPr>
                                <m:t>2</m:t>
                              </m:r>
                            </m:sup>
                          </m:sSup>
                        </m:e>
                      </m:nary>
                    </m:oMath>
                  </m:oMathPara>
                </a14:m>
                <a:endParaRPr lang="en-US" altLang="zh-TW" sz="1400"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8362974" y="1820470"/>
                <a:ext cx="2070952" cy="490904"/>
              </a:xfrm>
              <a:prstGeom prst="rect">
                <a:avLst/>
              </a:prstGeom>
              <a:blipFill>
                <a:blip r:embed="rId3"/>
                <a:stretch>
                  <a:fillRect t="-156250" r="-33235" b="-226250"/>
                </a:stretch>
              </a:blipFill>
            </p:spPr>
            <p:txBody>
              <a:bodyPr/>
              <a:lstStyle/>
              <a:p>
                <a:r>
                  <a:rPr lang="zh-TW" altLang="en-US">
                    <a:noFill/>
                  </a:rPr>
                  <a:t> </a:t>
                </a:r>
              </a:p>
            </p:txBody>
          </p:sp>
        </mc:Fallback>
      </mc:AlternateContent>
      <p:graphicFrame>
        <p:nvGraphicFramePr>
          <p:cNvPr id="46" name="表格 45"/>
          <p:cNvGraphicFramePr>
            <a:graphicFrameLocks noGrp="1"/>
          </p:cNvGraphicFramePr>
          <p:nvPr>
            <p:extLst>
              <p:ext uri="{D42A27DB-BD31-4B8C-83A1-F6EECF244321}">
                <p14:modId xmlns:p14="http://schemas.microsoft.com/office/powerpoint/2010/main" val="2481210077"/>
              </p:ext>
            </p:extLst>
          </p:nvPr>
        </p:nvGraphicFramePr>
        <p:xfrm>
          <a:off x="665285" y="4252949"/>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47" name="文字方塊 46"/>
          <p:cNvSpPr txBox="1"/>
          <p:nvPr/>
        </p:nvSpPr>
        <p:spPr>
          <a:xfrm>
            <a:off x="-62245" y="4631689"/>
            <a:ext cx="727530" cy="261610"/>
          </a:xfrm>
          <a:prstGeom prst="rect">
            <a:avLst/>
          </a:prstGeom>
          <a:noFill/>
        </p:spPr>
        <p:txBody>
          <a:bodyPr wrap="square" rtlCol="0">
            <a:spAutoFit/>
          </a:bodyPr>
          <a:lstStyle/>
          <a:p>
            <a:pPr algn="r"/>
            <a:r>
              <a:rPr lang="en-US" altLang="zh-TW" sz="1100" b="1" dirty="0" smtClean="0">
                <a:solidFill>
                  <a:schemeClr val="bg1"/>
                </a:solidFill>
                <a:latin typeface="Microsoft YaHei UI" panose="020B0503020204020204" pitchFamily="34" charset="-122"/>
                <a:ea typeface="Microsoft YaHei UI" panose="020B0503020204020204" pitchFamily="34" charset="-122"/>
              </a:rPr>
              <a:t>-0.0115</a:t>
            </a:r>
            <a:endParaRPr lang="zh-TW" altLang="en-US" sz="1100" b="1" dirty="0">
              <a:solidFill>
                <a:schemeClr val="bg1"/>
              </a:solidFill>
              <a:latin typeface="Microsoft YaHei UI" panose="020B0503020204020204" pitchFamily="34" charset="-122"/>
              <a:ea typeface="Microsoft YaHei UI" panose="020B0503020204020204" pitchFamily="34" charset="-122"/>
            </a:endParaRPr>
          </a:p>
        </p:txBody>
      </p:sp>
      <p:cxnSp>
        <p:nvCxnSpPr>
          <p:cNvPr id="9" name="直線接點 8"/>
          <p:cNvCxnSpPr/>
          <p:nvPr/>
        </p:nvCxnSpPr>
        <p:spPr>
          <a:xfrm flipV="1">
            <a:off x="-39416" y="4877688"/>
            <a:ext cx="4732826" cy="413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6" name="圓角矩形 55"/>
          <p:cNvSpPr/>
          <p:nvPr/>
        </p:nvSpPr>
        <p:spPr>
          <a:xfrm>
            <a:off x="3577259" y="4200468"/>
            <a:ext cx="1112456" cy="56202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Braking:0, </a:t>
            </a:r>
          </a:p>
          <a:p>
            <a:pPr algn="ctr"/>
            <a:r>
              <a:rPr lang="en-US" altLang="zh-TW" sz="1600" dirty="0" smtClean="0">
                <a:solidFill>
                  <a:schemeClr val="bg1"/>
                </a:solidFill>
              </a:rPr>
              <a:t>Normal:1</a:t>
            </a:r>
            <a:endParaRPr lang="zh-TW" altLang="en-US" sz="1600" dirty="0">
              <a:solidFill>
                <a:schemeClr val="bg1"/>
              </a:solidFill>
            </a:endParaRPr>
          </a:p>
        </p:txBody>
      </p:sp>
      <p:sp>
        <p:nvSpPr>
          <p:cNvPr id="57" name="圓角矩形 56"/>
          <p:cNvSpPr/>
          <p:nvPr/>
        </p:nvSpPr>
        <p:spPr>
          <a:xfrm>
            <a:off x="3545814" y="5369773"/>
            <a:ext cx="1143901" cy="5795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Normal:2</a:t>
            </a:r>
            <a:endParaRPr lang="zh-TW" altLang="en-US" sz="1600" dirty="0">
              <a:solidFill>
                <a:schemeClr val="bg1"/>
              </a:solidFill>
            </a:endParaRPr>
          </a:p>
        </p:txBody>
      </p:sp>
      <mc:AlternateContent xmlns:mc="http://schemas.openxmlformats.org/markup-compatibility/2006" xmlns:a14="http://schemas.microsoft.com/office/drawing/2010/main">
        <mc:Choice Requires="a14">
          <p:sp>
            <p:nvSpPr>
              <p:cNvPr id="16" name="矩形 15"/>
              <p:cNvSpPr/>
              <p:nvPr/>
            </p:nvSpPr>
            <p:spPr>
              <a:xfrm>
                <a:off x="4689715" y="4126281"/>
                <a:ext cx="2271802" cy="7067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TW" sz="1200" i="1" smtClean="0">
                              <a:solidFill>
                                <a:schemeClr val="bg1"/>
                              </a:solidFill>
                              <a:latin typeface="Cambria Math" panose="02040503050406030204" pitchFamily="18" charset="0"/>
                            </a:rPr>
                          </m:ctrlPr>
                        </m:sSubPr>
                        <m:e>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𝑙𝑒𝑓𝑡</m:t>
                          </m:r>
                        </m:sub>
                      </m:sSub>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m:t>
                      </m:r>
                    </m:oMath>
                  </m:oMathPara>
                </a14:m>
                <a:endParaRPr lang="en-US" altLang="zh-TW" sz="1200" i="1" dirty="0" smtClean="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200" i="1">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1+0</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0</m:t>
                                  </m:r>
                                </m:num>
                                <m:den>
                                  <m:r>
                                    <a:rPr lang="en-US" altLang="zh-TW" sz="1200" i="1">
                                      <a:solidFill>
                                        <a:schemeClr val="bg1"/>
                                      </a:solidFill>
                                      <a:latin typeface="Cambria Math" panose="02040503050406030204" pitchFamily="18" charset="0"/>
                                    </a:rPr>
                                    <m:t>1+0</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oMath>
                  </m:oMathPara>
                </a14:m>
                <a:endParaRPr lang="en-US" altLang="zh-TW" sz="1200" b="1" dirty="0">
                  <a:solidFill>
                    <a:schemeClr val="bg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4689715" y="4126281"/>
                <a:ext cx="2271802" cy="706797"/>
              </a:xfrm>
              <a:prstGeom prst="rect">
                <a:avLst/>
              </a:prstGeom>
              <a:blipFill>
                <a:blip r:embed="rId4"/>
                <a:stretch>
                  <a:fillRect/>
                </a:stretch>
              </a:blipFill>
            </p:spPr>
            <p:txBody>
              <a:bodyPr/>
              <a:lstStyle/>
              <a:p>
                <a:r>
                  <a:rPr lang="zh-TW" altLang="en-US">
                    <a:noFill/>
                  </a:rPr>
                  <a:t> </a:t>
                </a:r>
              </a:p>
            </p:txBody>
          </p:sp>
        </mc:Fallback>
      </mc:AlternateContent>
      <p:sp>
        <p:nvSpPr>
          <p:cNvPr id="33" name="矩形 32">
            <a:extLst>
              <a:ext uri="{FF2B5EF4-FFF2-40B4-BE49-F238E27FC236}">
                <a16:creationId xmlns:a16="http://schemas.microsoft.com/office/drawing/2014/main" id="{E33CDAE3-3341-4547-832A-602A39A3E323}"/>
              </a:ext>
            </a:extLst>
          </p:cNvPr>
          <p:cNvSpPr/>
          <p:nvPr/>
        </p:nvSpPr>
        <p:spPr>
          <a:xfrm>
            <a:off x="179081" y="185737"/>
            <a:ext cx="616896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t>
            </a:r>
            <a:r>
              <a:rPr lang="en-US" altLang="zh-TW"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Gini Impurity Calculation</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3" name="向右箭號 2"/>
          <p:cNvSpPr/>
          <p:nvPr/>
        </p:nvSpPr>
        <p:spPr>
          <a:xfrm>
            <a:off x="3446585" y="2124887"/>
            <a:ext cx="934234"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5" name="矩形 4"/>
              <p:cNvSpPr/>
              <p:nvPr/>
            </p:nvSpPr>
            <p:spPr>
              <a:xfrm>
                <a:off x="8362974" y="2311374"/>
                <a:ext cx="3897221" cy="5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ea typeface="Cambria Math" panose="02040503050406030204" pitchFamily="18" charset="0"/>
                        </a:rPr>
                        <m:t>𝐺𝑖𝑛𝑖𝐺𝑎𝑖𝑛</m:t>
                      </m:r>
                      <m:d>
                        <m:dPr>
                          <m:ctrlPr>
                            <a:rPr lang="en-US" altLang="zh-TW" sz="1400" i="1">
                              <a:solidFill>
                                <a:schemeClr val="bg1"/>
                              </a:solidFill>
                              <a:latin typeface="Cambria Math" panose="02040503050406030204" pitchFamily="18" charset="0"/>
                            </a:rPr>
                          </m:ctrlPr>
                        </m:dPr>
                        <m:e>
                          <m:r>
                            <m:rPr>
                              <m:sty m:val="p"/>
                            </m:rPr>
                            <a:rPr lang="en-US" altLang="zh-TW" sz="1400" i="1">
                              <a:solidFill>
                                <a:schemeClr val="bg1"/>
                              </a:solidFill>
                              <a:latin typeface="Cambria Math" panose="02040503050406030204" pitchFamily="18" charset="0"/>
                            </a:rPr>
                            <m:t>A</m:t>
                          </m:r>
                          <m:r>
                            <a:rPr lang="en-US" altLang="zh-TW"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𝐺𝑖𝑛𝑖</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m:t>
                      </m:r>
                      <m:nary>
                        <m:naryPr>
                          <m:chr m:val="∑"/>
                          <m:limLoc m:val="subSup"/>
                          <m:supHide m:val="on"/>
                          <m:ctrlPr>
                            <a:rPr lang="en-US" altLang="zh-TW" sz="1400" i="1">
                              <a:solidFill>
                                <a:schemeClr val="bg1"/>
                              </a:solidFill>
                              <a:latin typeface="Cambria Math" panose="02040503050406030204" pitchFamily="18" charset="0"/>
                            </a:rPr>
                          </m:ctrlPr>
                        </m:naryPr>
                        <m:sub>
                          <m:r>
                            <m:rPr>
                              <m:brk m:alnAt="9"/>
                            </m:rPr>
                            <a:rPr lang="en-US" altLang="zh-TW" sz="1400" i="1">
                              <a:solidFill>
                                <a:schemeClr val="bg1"/>
                              </a:solidFill>
                              <a:latin typeface="Cambria Math" panose="02040503050406030204" pitchFamily="18" charset="0"/>
                            </a:rPr>
                            <m:t>𝑛</m:t>
                          </m:r>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𝑆</m:t>
                          </m:r>
                        </m:sub>
                        <m:sup/>
                        <m:e>
                          <m:f>
                            <m:fPr>
                              <m:ctrlPr>
                                <a:rPr lang="en-US" altLang="zh-TW" sz="1400" i="1">
                                  <a:solidFill>
                                    <a:schemeClr val="bg1"/>
                                  </a:solidFill>
                                  <a:latin typeface="Cambria Math" panose="02040503050406030204" pitchFamily="18" charset="0"/>
                                </a:rPr>
                              </m:ctrlPr>
                            </m:fPr>
                            <m:num>
                              <m:d>
                                <m:dPr>
                                  <m:begChr m:val="|"/>
                                  <m:endChr m:val="|"/>
                                  <m:ctrlPr>
                                    <a:rPr lang="en-US" altLang="zh-TW" sz="1400" i="1">
                                      <a:solidFill>
                                        <a:schemeClr val="bg1"/>
                                      </a:solidFill>
                                      <a:latin typeface="Cambria Math" panose="02040503050406030204" pitchFamily="18" charset="0"/>
                                    </a:rPr>
                                  </m:ctrlPr>
                                </m:d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𝑆</m:t>
                                      </m:r>
                                    </m:e>
                                    <m:sub>
                                      <m:r>
                                        <a:rPr lang="en-US" altLang="zh-TW" sz="1400" i="1">
                                          <a:solidFill>
                                            <a:schemeClr val="bg1"/>
                                          </a:solidFill>
                                          <a:latin typeface="Cambria Math" panose="02040503050406030204" pitchFamily="18" charset="0"/>
                                        </a:rPr>
                                        <m:t>𝑛</m:t>
                                      </m:r>
                                    </m:sub>
                                  </m:sSub>
                                </m:e>
                              </m:d>
                            </m:num>
                            <m:den>
                              <m:d>
                                <m:dPr>
                                  <m:begChr m:val="|"/>
                                  <m:endChr m:val="|"/>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den>
                          </m:f>
                        </m:e>
                      </m:nary>
                      <m:r>
                        <a:rPr lang="en-US" altLang="zh-TW" sz="1400" i="1">
                          <a:solidFill>
                            <a:schemeClr val="bg1"/>
                          </a:solidFill>
                          <a:latin typeface="Cambria Math" panose="02040503050406030204" pitchFamily="18" charset="0"/>
                        </a:rPr>
                        <m:t>𝐺𝑖𝑛𝑖</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𝑆</m:t>
                          </m:r>
                        </m:e>
                        <m:sub>
                          <m:r>
                            <a:rPr lang="en-US" altLang="zh-TW" sz="1400" i="1">
                              <a:solidFill>
                                <a:schemeClr val="bg1"/>
                              </a:solidFill>
                              <a:latin typeface="Cambria Math" panose="02040503050406030204" pitchFamily="18" charset="0"/>
                            </a:rPr>
                            <m:t>𝑛</m:t>
                          </m:r>
                        </m:sub>
                      </m:sSub>
                      <m:r>
                        <a:rPr lang="en-US" altLang="zh-TW" sz="1400" i="1">
                          <a:solidFill>
                            <a:schemeClr val="bg1"/>
                          </a:solidFill>
                          <a:latin typeface="Cambria Math" panose="02040503050406030204" pitchFamily="18" charset="0"/>
                        </a:rPr>
                        <m:t>)</m:t>
                      </m:r>
                    </m:oMath>
                  </m:oMathPara>
                </a14:m>
                <a:endParaRPr lang="en-US" altLang="zh-TW" sz="1400" dirty="0">
                  <a:solidFill>
                    <a:schemeClr val="bg1"/>
                  </a:solidFill>
                  <a:latin typeface="Microsoft YaHei UI"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8362974" y="2311374"/>
                <a:ext cx="3897221" cy="537711"/>
              </a:xfrm>
              <a:prstGeom prst="rect">
                <a:avLst/>
              </a:prstGeom>
              <a:blipFill>
                <a:blip r:embed="rId5"/>
                <a:stretch>
                  <a:fillRect t="-132955" b="-2056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699203" y="5303646"/>
                <a:ext cx="2531847" cy="70705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TW" sz="1200" i="1" smtClean="0">
                              <a:solidFill>
                                <a:schemeClr val="bg1"/>
                              </a:solidFill>
                              <a:latin typeface="Cambria Math" panose="02040503050406030204" pitchFamily="18" charset="0"/>
                            </a:rPr>
                          </m:ctrlPr>
                        </m:sSubPr>
                        <m:e>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𝑟𝑖𝑔h𝑡</m:t>
                          </m:r>
                        </m:sub>
                      </m:sSub>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m:t>
                      </m:r>
                    </m:oMath>
                  </m:oMathPara>
                </a14:m>
                <a:endParaRPr lang="en-US" altLang="zh-TW" sz="1200" i="1" dirty="0" smtClean="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200" i="1">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3</m:t>
                                  </m:r>
                                </m:num>
                                <m:den>
                                  <m:r>
                                    <a:rPr lang="en-US" altLang="zh-TW" sz="1200" i="1">
                                      <a:solidFill>
                                        <a:schemeClr val="bg1"/>
                                      </a:solidFill>
                                      <a:latin typeface="Cambria Math" panose="02040503050406030204" pitchFamily="18" charset="0"/>
                                    </a:rPr>
                                    <m:t>3+2</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2</m:t>
                                  </m:r>
                                </m:num>
                                <m:den>
                                  <m:r>
                                    <a:rPr lang="en-US" altLang="zh-TW" sz="1200" i="1">
                                      <a:solidFill>
                                        <a:schemeClr val="bg1"/>
                                      </a:solidFill>
                                      <a:latin typeface="Cambria Math" panose="02040503050406030204" pitchFamily="18" charset="0"/>
                                    </a:rPr>
                                    <m:t>3+2</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𝟒𝟖</m:t>
                      </m:r>
                    </m:oMath>
                  </m:oMathPara>
                </a14:m>
                <a:endParaRPr lang="en-US" altLang="zh-TW" sz="1200" b="1" dirty="0">
                  <a:solidFill>
                    <a:schemeClr val="bg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699203" y="5303646"/>
                <a:ext cx="2531847" cy="70705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599503" y="6155196"/>
                <a:ext cx="40295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1" i="1" u="sng" smtClean="0">
                          <a:solidFill>
                            <a:schemeClr val="bg1"/>
                          </a:solidFill>
                          <a:latin typeface="Cambria Math" panose="02040503050406030204" pitchFamily="18" charset="0"/>
                          <a:ea typeface="Cambria Math" panose="02040503050406030204" pitchFamily="18" charset="0"/>
                        </a:rPr>
                        <m:t>→</m:t>
                      </m:r>
                      <m:r>
                        <a:rPr lang="en-US" altLang="zh-TW" b="1" i="1" u="sng" smtClean="0">
                          <a:solidFill>
                            <a:schemeClr val="bg1"/>
                          </a:solidFill>
                          <a:latin typeface="Cambria Math" panose="02040503050406030204" pitchFamily="18" charset="0"/>
                          <a:ea typeface="Cambria Math" panose="02040503050406030204" pitchFamily="18" charset="0"/>
                        </a:rPr>
                        <m:t>𝑮𝒊𝒏𝒊𝑮𝒂𝒊𝒏</m:t>
                      </m:r>
                      <m:d>
                        <m:dPr>
                          <m:ctrlPr>
                            <a:rPr lang="en-US" altLang="zh-TW" b="1" i="1" u="sng">
                              <a:solidFill>
                                <a:schemeClr val="bg1"/>
                              </a:solidFill>
                              <a:latin typeface="Cambria Math" panose="02040503050406030204" pitchFamily="18" charset="0"/>
                            </a:rPr>
                          </m:ctrlPr>
                        </m:dPr>
                        <m:e>
                          <m:r>
                            <a:rPr lang="en-US" altLang="zh-TW" b="1" i="1" u="sng">
                              <a:solidFill>
                                <a:schemeClr val="bg1"/>
                              </a:solidFill>
                              <a:latin typeface="Cambria Math" panose="02040503050406030204" pitchFamily="18" charset="0"/>
                            </a:rPr>
                            <m:t>𝑨</m:t>
                          </m:r>
                          <m:r>
                            <a:rPr lang="en-US" altLang="zh-TW" b="1" i="1" u="sng">
                              <a:solidFill>
                                <a:schemeClr val="bg1"/>
                              </a:solidFill>
                              <a:latin typeface="Cambria Math" panose="02040503050406030204" pitchFamily="18" charset="0"/>
                            </a:rPr>
                            <m:t>, </m:t>
                          </m:r>
                          <m:r>
                            <a:rPr lang="en-US" altLang="zh-TW" b="1" i="1" u="sng">
                              <a:solidFill>
                                <a:schemeClr val="bg1"/>
                              </a:solidFill>
                              <a:latin typeface="Cambria Math" panose="02040503050406030204" pitchFamily="18" charset="0"/>
                            </a:rPr>
                            <m:t>𝑺</m:t>
                          </m:r>
                        </m:e>
                      </m:d>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𝟓</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𝟒</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𝟏</m:t>
                      </m:r>
                    </m:oMath>
                  </m:oMathPara>
                </a14:m>
                <a:endParaRPr lang="zh-TW" altLang="en-US" b="1" u="sng"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599503" y="6155196"/>
                <a:ext cx="4029501"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7599503" y="5524231"/>
                <a:ext cx="4067882" cy="507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hr m:val="∑"/>
                          <m:limLoc m:val="subSup"/>
                          <m:supHide m:val="on"/>
                          <m:ctrlPr>
                            <a:rPr lang="en-US" altLang="zh-TW" sz="1200" i="1" smtClean="0">
                              <a:solidFill>
                                <a:schemeClr val="bg1"/>
                              </a:solidFill>
                              <a:latin typeface="Cambria Math" panose="02040503050406030204" pitchFamily="18" charset="0"/>
                            </a:rPr>
                          </m:ctrlPr>
                        </m:naryPr>
                        <m:sub>
                          <m:r>
                            <m:rPr>
                              <m:brk m:alnAt="9"/>
                            </m:rPr>
                            <a:rPr lang="en-US" altLang="zh-TW" sz="1200" i="1">
                              <a:solidFill>
                                <a:schemeClr val="bg1"/>
                              </a:solidFill>
                              <a:latin typeface="Cambria Math" panose="02040503050406030204" pitchFamily="18" charset="0"/>
                            </a:rPr>
                            <m:t>𝑛</m:t>
                          </m:r>
                          <m:r>
                            <a:rPr lang="en-US" altLang="zh-TW" sz="1200" i="1">
                              <a:solidFill>
                                <a:schemeClr val="bg1"/>
                              </a:solidFill>
                              <a:latin typeface="Cambria Math" panose="02040503050406030204" pitchFamily="18" charset="0"/>
                              <a:ea typeface="Cambria Math" panose="02040503050406030204" pitchFamily="18" charset="0"/>
                            </a:rPr>
                            <m:t>∈</m:t>
                          </m:r>
                          <m:r>
                            <a:rPr lang="en-US" altLang="zh-TW" sz="1200" i="1">
                              <a:solidFill>
                                <a:schemeClr val="bg1"/>
                              </a:solidFill>
                              <a:latin typeface="Cambria Math" panose="02040503050406030204" pitchFamily="18" charset="0"/>
                              <a:ea typeface="Cambria Math" panose="02040503050406030204" pitchFamily="18" charset="0"/>
                            </a:rPr>
                            <m:t>𝑆</m:t>
                          </m:r>
                        </m:sub>
                        <m:sup/>
                        <m:e>
                          <m:f>
                            <m:fPr>
                              <m:ctrlPr>
                                <a:rPr lang="en-US" altLang="zh-TW" sz="1200" i="1">
                                  <a:solidFill>
                                    <a:schemeClr val="bg1"/>
                                  </a:solidFill>
                                  <a:latin typeface="Cambria Math" panose="02040503050406030204" pitchFamily="18" charset="0"/>
                                </a:rPr>
                              </m:ctrlPr>
                            </m:fPr>
                            <m:num>
                              <m:d>
                                <m:dPr>
                                  <m:begChr m:val="|"/>
                                  <m:endChr m:val="|"/>
                                  <m:ctrlPr>
                                    <a:rPr lang="en-US" altLang="zh-TW" sz="1200" i="1">
                                      <a:solidFill>
                                        <a:schemeClr val="bg1"/>
                                      </a:solidFill>
                                      <a:latin typeface="Cambria Math" panose="02040503050406030204" pitchFamily="18" charset="0"/>
                                    </a:rPr>
                                  </m:ctrlPr>
                                </m:d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𝑛</m:t>
                                      </m:r>
                                    </m:sub>
                                  </m:sSub>
                                </m:e>
                              </m:d>
                            </m:num>
                            <m:den>
                              <m:d>
                                <m:dPr>
                                  <m:begChr m:val="|"/>
                                  <m:endChr m:val="|"/>
                                  <m:ctrlPr>
                                    <a:rPr lang="en-US" altLang="zh-TW" sz="1200" i="1">
                                      <a:solidFill>
                                        <a:schemeClr val="bg1"/>
                                      </a:solidFill>
                                      <a:latin typeface="Cambria Math" panose="02040503050406030204" pitchFamily="18" charset="0"/>
                                    </a:rPr>
                                  </m:ctrlPr>
                                </m:dPr>
                                <m:e>
                                  <m:r>
                                    <a:rPr lang="en-US" altLang="zh-TW" sz="1200" i="1">
                                      <a:solidFill>
                                        <a:schemeClr val="bg1"/>
                                      </a:solidFill>
                                      <a:latin typeface="Cambria Math" panose="02040503050406030204" pitchFamily="18" charset="0"/>
                                    </a:rPr>
                                    <m:t>𝑆</m:t>
                                  </m:r>
                                </m:e>
                              </m:d>
                            </m:den>
                          </m:f>
                        </m:e>
                      </m:nary>
                      <m:r>
                        <a:rPr lang="en-US" altLang="zh-TW" sz="1200" i="1">
                          <a:solidFill>
                            <a:schemeClr val="bg1"/>
                          </a:solidFill>
                          <a:latin typeface="Cambria Math" panose="02040503050406030204" pitchFamily="18" charset="0"/>
                        </a:rPr>
                        <m:t>𝐺𝑖𝑛𝑖</m:t>
                      </m:r>
                      <m:d>
                        <m:dPr>
                          <m:ctrlPr>
                            <a:rPr lang="en-US" altLang="zh-TW" sz="1200" i="1">
                              <a:solidFill>
                                <a:schemeClr val="bg1"/>
                              </a:solidFill>
                              <a:latin typeface="Cambria Math" panose="02040503050406030204" pitchFamily="18" charset="0"/>
                            </a:rPr>
                          </m:ctrlPr>
                        </m:d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𝑛</m:t>
                              </m:r>
                            </m:sub>
                          </m:sSub>
                        </m:e>
                      </m:d>
                      <m:r>
                        <a:rPr lang="en-US" altLang="zh-TW" sz="1200" i="1">
                          <a:solidFill>
                            <a:schemeClr val="bg1"/>
                          </a:solidFill>
                          <a:latin typeface="Cambria Math" panose="02040503050406030204" pitchFamily="18" charset="0"/>
                        </a:rPr>
                        <m:t>=</m:t>
                      </m:r>
                      <m:d>
                        <m:dPr>
                          <m:ctrlPr>
                            <a:rPr lang="en-US" altLang="zh-TW" sz="1200" b="0" i="1" smtClean="0">
                              <a:solidFill>
                                <a:schemeClr val="bg1"/>
                              </a:solidFill>
                              <a:latin typeface="Cambria Math" panose="02040503050406030204" pitchFamily="18" charset="0"/>
                            </a:rPr>
                          </m:ctrlPr>
                        </m:dPr>
                        <m:e>
                          <m:f>
                            <m:fPr>
                              <m:ctrlPr>
                                <a:rPr lang="en-US" altLang="zh-TW" sz="1200" b="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1</m:t>
                              </m:r>
                            </m:num>
                            <m:den>
                              <m:r>
                                <a:rPr lang="en-US" altLang="zh-TW" sz="1200" b="0" i="1" smtClean="0">
                                  <a:solidFill>
                                    <a:schemeClr val="bg1"/>
                                  </a:solidFill>
                                  <a:latin typeface="Cambria Math" panose="02040503050406030204" pitchFamily="18" charset="0"/>
                                </a:rPr>
                                <m:t>1+5</m:t>
                              </m:r>
                            </m:den>
                          </m:f>
                        </m:e>
                      </m:d>
                      <m:r>
                        <a:rPr lang="en-US" altLang="zh-TW" sz="1200" b="0" i="1" smtClean="0">
                          <a:solidFill>
                            <a:schemeClr val="bg1"/>
                          </a:solidFill>
                          <a:latin typeface="Cambria Math" panose="02040503050406030204" pitchFamily="18" charset="0"/>
                        </a:rPr>
                        <m:t>∗0 +</m:t>
                      </m:r>
                      <m:d>
                        <m:dPr>
                          <m:ctrlPr>
                            <a:rPr lang="en-US" altLang="zh-TW" sz="1200" b="0" i="1" smtClean="0">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5</m:t>
                              </m:r>
                            </m:num>
                            <m:den>
                              <m:r>
                                <a:rPr lang="en-US" altLang="zh-TW" sz="1200" i="1">
                                  <a:solidFill>
                                    <a:schemeClr val="bg1"/>
                                  </a:solidFill>
                                  <a:latin typeface="Cambria Math" panose="02040503050406030204" pitchFamily="18" charset="0"/>
                                </a:rPr>
                                <m:t>1+5</m:t>
                              </m:r>
                            </m:den>
                          </m:f>
                        </m:e>
                      </m:d>
                      <m:r>
                        <a:rPr lang="en-US" altLang="zh-TW" sz="1200" b="0" i="1" smtClean="0">
                          <a:solidFill>
                            <a:schemeClr val="bg1"/>
                          </a:solidFill>
                          <a:latin typeface="Cambria Math" panose="02040503050406030204" pitchFamily="18" charset="0"/>
                        </a:rPr>
                        <m:t>∗0.48=</m:t>
                      </m:r>
                      <m:r>
                        <a:rPr lang="en-US" altLang="zh-TW" sz="1200" b="1" i="1" smtClean="0">
                          <a:solidFill>
                            <a:schemeClr val="bg1"/>
                          </a:solidFill>
                          <a:latin typeface="Cambria Math" panose="02040503050406030204" pitchFamily="18" charset="0"/>
                        </a:rPr>
                        <m:t>𝟎</m:t>
                      </m:r>
                      <m:r>
                        <a:rPr lang="en-US" altLang="zh-TW" sz="1200" b="1" i="1" smtClean="0">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𝟒</m:t>
                      </m:r>
                      <m:r>
                        <a:rPr lang="en-US" altLang="zh-TW" sz="1200" b="0" i="1" smtClean="0">
                          <a:solidFill>
                            <a:schemeClr val="bg1"/>
                          </a:solidFill>
                          <a:latin typeface="Cambria Math" panose="02040503050406030204" pitchFamily="18" charset="0"/>
                        </a:rPr>
                        <m:t> </m:t>
                      </m:r>
                    </m:oMath>
                  </m:oMathPara>
                </a14:m>
                <a:endParaRPr lang="zh-TW" altLang="en-US" sz="1200" dirty="0">
                  <a:solidFill>
                    <a:schemeClr val="bg1"/>
                  </a:solidFill>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7599503" y="5524231"/>
                <a:ext cx="4067882" cy="507318"/>
              </a:xfrm>
              <a:prstGeom prst="rect">
                <a:avLst/>
              </a:prstGeom>
              <a:blipFill>
                <a:blip r:embed="rId8"/>
                <a:stretch>
                  <a:fillRect l="-12294" t="-121687" b="-184337"/>
                </a:stretch>
              </a:blipFill>
            </p:spPr>
            <p:txBody>
              <a:bodyPr/>
              <a:lstStyle/>
              <a:p>
                <a:r>
                  <a:rPr lang="zh-TW" altLang="en-US">
                    <a:noFill/>
                  </a:rPr>
                  <a:t> </a:t>
                </a:r>
              </a:p>
            </p:txBody>
          </p:sp>
        </mc:Fallback>
      </mc:AlternateContent>
      <p:grpSp>
        <p:nvGrpSpPr>
          <p:cNvPr id="39" name="群組 38"/>
          <p:cNvGrpSpPr/>
          <p:nvPr/>
        </p:nvGrpSpPr>
        <p:grpSpPr>
          <a:xfrm>
            <a:off x="7823292" y="3649766"/>
            <a:ext cx="3164985" cy="1774452"/>
            <a:chOff x="6125064" y="4058326"/>
            <a:chExt cx="3870752" cy="1925653"/>
          </a:xfrm>
        </p:grpSpPr>
        <p:sp>
          <p:nvSpPr>
            <p:cNvPr id="40" name="圓角矩形 39"/>
            <p:cNvSpPr/>
            <p:nvPr/>
          </p:nvSpPr>
          <p:spPr>
            <a:xfrm>
              <a:off x="7121568" y="4058326"/>
              <a:ext cx="1731170" cy="72846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Normal:3</a:t>
              </a:r>
              <a:endParaRPr lang="zh-TW" altLang="en-US" sz="1600" dirty="0">
                <a:solidFill>
                  <a:schemeClr val="bg1"/>
                </a:solidFill>
              </a:endParaRPr>
            </a:p>
          </p:txBody>
        </p:sp>
        <p:cxnSp>
          <p:nvCxnSpPr>
            <p:cNvPr id="41" name="直線單箭頭接點 40"/>
            <p:cNvCxnSpPr>
              <a:stCxn id="40" idx="2"/>
              <a:endCxn id="43" idx="0"/>
            </p:cNvCxnSpPr>
            <p:nvPr/>
          </p:nvCxnSpPr>
          <p:spPr>
            <a:xfrm flipH="1">
              <a:off x="6990649" y="4786786"/>
              <a:ext cx="996504" cy="46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40" idx="2"/>
              <a:endCxn id="44" idx="0"/>
            </p:cNvCxnSpPr>
            <p:nvPr/>
          </p:nvCxnSpPr>
          <p:spPr>
            <a:xfrm>
              <a:off x="7987153" y="4786786"/>
              <a:ext cx="1143078" cy="46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圓角矩形 42"/>
            <p:cNvSpPr/>
            <p:nvPr/>
          </p:nvSpPr>
          <p:spPr>
            <a:xfrm>
              <a:off x="6125064" y="5255519"/>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Braking:0, </a:t>
              </a:r>
            </a:p>
            <a:p>
              <a:pPr algn="ctr"/>
              <a:r>
                <a:rPr lang="en-US" altLang="zh-TW" sz="1600" dirty="0" smtClean="0">
                  <a:solidFill>
                    <a:schemeClr val="bg1"/>
                  </a:solidFill>
                </a:rPr>
                <a:t>Normal:1</a:t>
              </a:r>
              <a:endParaRPr lang="zh-TW" altLang="en-US" sz="1600" dirty="0">
                <a:solidFill>
                  <a:schemeClr val="bg1"/>
                </a:solidFill>
              </a:endParaRPr>
            </a:p>
          </p:txBody>
        </p:sp>
        <p:sp>
          <p:nvSpPr>
            <p:cNvPr id="44" name="圓角矩形 43"/>
            <p:cNvSpPr/>
            <p:nvPr/>
          </p:nvSpPr>
          <p:spPr>
            <a:xfrm>
              <a:off x="8264646" y="5250296"/>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Normal:2</a:t>
              </a:r>
              <a:endParaRPr lang="zh-TW" altLang="en-US" sz="1600" dirty="0">
                <a:solidFill>
                  <a:schemeClr val="bg1"/>
                </a:solidFill>
              </a:endParaRPr>
            </a:p>
          </p:txBody>
        </p:sp>
        <p:sp>
          <p:nvSpPr>
            <p:cNvPr id="45" name="文字方塊 44"/>
            <p:cNvSpPr txBox="1"/>
            <p:nvPr/>
          </p:nvSpPr>
          <p:spPr>
            <a:xfrm>
              <a:off x="6410324" y="4840171"/>
              <a:ext cx="1200150" cy="300602"/>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&lt; -0.0115</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48" name="文字方塊 47"/>
            <p:cNvSpPr txBox="1"/>
            <p:nvPr/>
          </p:nvSpPr>
          <p:spPr>
            <a:xfrm>
              <a:off x="8438796" y="4818272"/>
              <a:ext cx="1200150" cy="300602"/>
            </a:xfrm>
            <a:prstGeom prst="rect">
              <a:avLst/>
            </a:prstGeom>
            <a:noFill/>
          </p:spPr>
          <p:txBody>
            <a:bodyPr wrap="square" rtlCol="0">
              <a:spAutoFit/>
            </a:bodyPr>
            <a:lstStyle/>
            <a:p>
              <a:pPr algn="ctr"/>
              <a:r>
                <a:rPr lang="en-US" altLang="zh-TW" sz="1200" dirty="0">
                  <a:solidFill>
                    <a:schemeClr val="bg1"/>
                  </a:solidFill>
                  <a:latin typeface="Microsoft YaHei UI" panose="020B0503020204020204" pitchFamily="34" charset="-122"/>
                  <a:ea typeface="Microsoft YaHei UI" panose="020B0503020204020204" pitchFamily="34" charset="-122"/>
                </a:rPr>
                <a:t>&gt;</a:t>
              </a:r>
              <a:r>
                <a:rPr lang="en-US" altLang="zh-TW" sz="1200" dirty="0" smtClean="0">
                  <a:solidFill>
                    <a:schemeClr val="bg1"/>
                  </a:solidFill>
                  <a:latin typeface="Microsoft YaHei UI" panose="020B0503020204020204" pitchFamily="34" charset="-122"/>
                  <a:ea typeface="Microsoft YaHei UI" panose="020B0503020204020204" pitchFamily="34" charset="-122"/>
                </a:rPr>
                <a:t> -0.0115</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mc:AlternateContent xmlns:mc="http://schemas.openxmlformats.org/markup-compatibility/2006" xmlns:a14="http://schemas.microsoft.com/office/drawing/2010/main">
        <mc:Choice Requires="a14">
          <p:sp>
            <p:nvSpPr>
              <p:cNvPr id="49" name="矩形 48"/>
              <p:cNvSpPr/>
              <p:nvPr/>
            </p:nvSpPr>
            <p:spPr>
              <a:xfrm>
                <a:off x="8129886" y="3361476"/>
                <a:ext cx="2431948" cy="27699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r>
                        <a:rPr lang="en-US" altLang="zh-TW" sz="1200" b="0" i="1" smtClean="0">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r>
                            <m:rPr>
                              <m:nor/>
                            </m:rPr>
                            <a:rPr lang="en-US" altLang="zh-TW" sz="1200" b="0" i="0" smtClean="0">
                              <a:solidFill>
                                <a:schemeClr val="bg1"/>
                              </a:solidFill>
                              <a:latin typeface="Cambria Math" panose="02040503050406030204" pitchFamily="18" charset="0"/>
                            </a:rPr>
                            <m:t>0.5</m:t>
                          </m:r>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r>
                            <m:rPr>
                              <m:nor/>
                            </m:rPr>
                            <a:rPr lang="en-US" altLang="zh-TW" sz="1200" b="0" i="0" smtClean="0">
                              <a:solidFill>
                                <a:schemeClr val="bg1"/>
                              </a:solidFill>
                              <a:latin typeface="Cambria Math" panose="02040503050406030204" pitchFamily="18" charset="0"/>
                            </a:rPr>
                            <m:t>0.5</m:t>
                          </m:r>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𝟓</m:t>
                      </m:r>
                    </m:oMath>
                  </m:oMathPara>
                </a14:m>
                <a:endParaRPr lang="en-US" altLang="zh-TW" sz="1200" b="1" dirty="0">
                  <a:solidFill>
                    <a:schemeClr val="bg1"/>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8129886" y="3361476"/>
                <a:ext cx="2431948" cy="276999"/>
              </a:xfrm>
              <a:prstGeom prst="rect">
                <a:avLst/>
              </a:prstGeom>
              <a:blipFill>
                <a:blip r:embed="rId9"/>
                <a:stretch>
                  <a:fillRect b="-869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6461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33CDAE3-3341-4547-832A-602A39A3E323}"/>
              </a:ext>
            </a:extLst>
          </p:cNvPr>
          <p:cNvSpPr/>
          <p:nvPr/>
        </p:nvSpPr>
        <p:spPr>
          <a:xfrm>
            <a:off x="179081" y="185737"/>
            <a:ext cx="616896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Pruning</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6" name="矩形 5"/>
          <p:cNvSpPr/>
          <p:nvPr/>
        </p:nvSpPr>
        <p:spPr>
          <a:xfrm>
            <a:off x="6903386" y="2201030"/>
            <a:ext cx="1340574" cy="338554"/>
          </a:xfrm>
          <a:prstGeom prst="rect">
            <a:avLst/>
          </a:prstGeom>
        </p:spPr>
        <p:txBody>
          <a:bodyPr wrap="square">
            <a:spAutoFit/>
          </a:bodyPr>
          <a:lstStyle/>
          <a:p>
            <a:r>
              <a:rPr lang="zh-TW" altLang="en-US" sz="1600" b="1" dirty="0" smtClean="0">
                <a:solidFill>
                  <a:schemeClr val="bg1"/>
                </a:solidFill>
                <a:latin typeface="Microsoft YaHei UI" panose="020B0503020204020204" pitchFamily="34" charset="-122"/>
                <a:ea typeface="Microsoft YaHei UI" panose="020B0503020204020204" pitchFamily="34" charset="-122"/>
              </a:rPr>
              <a:t>隨機森</a:t>
            </a:r>
            <a:r>
              <a:rPr lang="zh-TW" altLang="en-US" sz="1600" b="1" dirty="0">
                <a:solidFill>
                  <a:schemeClr val="bg1"/>
                </a:solidFill>
                <a:latin typeface="Microsoft YaHei UI" panose="020B0503020204020204" pitchFamily="34" charset="-122"/>
                <a:ea typeface="Microsoft YaHei UI" panose="020B0503020204020204" pitchFamily="34" charset="-122"/>
              </a:rPr>
              <a:t>林</a:t>
            </a:r>
            <a:endParaRPr lang="zh-TW" altLang="en-US" sz="1600" b="1" u="sng" dirty="0">
              <a:solidFill>
                <a:schemeClr val="bg1"/>
              </a:solidFill>
            </a:endParaRPr>
          </a:p>
        </p:txBody>
      </p:sp>
      <p:sp>
        <p:nvSpPr>
          <p:cNvPr id="54" name="矩形 53"/>
          <p:cNvSpPr/>
          <p:nvPr/>
        </p:nvSpPr>
        <p:spPr>
          <a:xfrm>
            <a:off x="579664" y="1479885"/>
            <a:ext cx="5300933" cy="830997"/>
          </a:xfrm>
          <a:prstGeom prst="rect">
            <a:avLst/>
          </a:prstGeom>
        </p:spPr>
        <p:txBody>
          <a:bodyPr wrap="square">
            <a:spAutoFit/>
          </a:bodyPr>
          <a:lstStyle/>
          <a:p>
            <a:r>
              <a:rPr lang="zh-TW" altLang="en-US" sz="1600" dirty="0">
                <a:solidFill>
                  <a:schemeClr val="bg1"/>
                </a:solidFill>
                <a:latin typeface="Microsoft YaHei UI" panose="020B0503020204020204" pitchFamily="34" charset="-122"/>
                <a:ea typeface="Microsoft YaHei UI" panose="020B0503020204020204" pitchFamily="34" charset="-122"/>
              </a:rPr>
              <a:t>決策</a:t>
            </a:r>
            <a:r>
              <a:rPr lang="zh-TW" altLang="en-US" sz="1600" dirty="0" smtClean="0">
                <a:solidFill>
                  <a:schemeClr val="bg1"/>
                </a:solidFill>
                <a:latin typeface="Microsoft YaHei UI" panose="020B0503020204020204" pitchFamily="34" charset="-122"/>
                <a:ea typeface="Microsoft YaHei UI" panose="020B0503020204020204" pitchFamily="34" charset="-122"/>
              </a:rPr>
              <a:t>樹在</a:t>
            </a:r>
            <a:r>
              <a:rPr lang="zh-TW" altLang="en-US" sz="1600" dirty="0">
                <a:solidFill>
                  <a:schemeClr val="bg1"/>
                </a:solidFill>
                <a:latin typeface="Microsoft YaHei UI" panose="020B0503020204020204" pitchFamily="34" charset="-122"/>
                <a:ea typeface="Microsoft YaHei UI" panose="020B0503020204020204" pitchFamily="34" charset="-122"/>
              </a:rPr>
              <a:t>擬合的過程中為了正確的分類訓練樣本且採貪婪演算法</a:t>
            </a:r>
            <a:r>
              <a:rPr lang="zh-TW" altLang="en-US" sz="1600" dirty="0" smtClean="0">
                <a:solidFill>
                  <a:schemeClr val="bg1"/>
                </a:solidFill>
                <a:latin typeface="Microsoft YaHei UI" panose="020B0503020204020204" pitchFamily="34" charset="-122"/>
                <a:ea typeface="Microsoft YaHei UI" panose="020B0503020204020204" pitchFamily="34" charset="-122"/>
              </a:rPr>
              <a:t>概念對</a:t>
            </a:r>
            <a:r>
              <a:rPr lang="zh-TW" altLang="en-US" sz="1600" dirty="0">
                <a:solidFill>
                  <a:schemeClr val="bg1"/>
                </a:solidFill>
                <a:latin typeface="Microsoft YaHei UI" panose="020B0503020204020204" pitchFamily="34" charset="-122"/>
                <a:ea typeface="Microsoft YaHei UI" panose="020B0503020204020204" pitchFamily="34" charset="-122"/>
              </a:rPr>
              <a:t>每個節點進行劃分，進而容易導致整棵樹</a:t>
            </a:r>
            <a:r>
              <a:rPr lang="zh-TW" altLang="en-US" sz="1600" dirty="0" smtClean="0">
                <a:solidFill>
                  <a:schemeClr val="bg1"/>
                </a:solidFill>
                <a:latin typeface="Microsoft YaHei UI" panose="020B0503020204020204" pitchFamily="34" charset="-122"/>
                <a:ea typeface="Microsoft YaHei UI" panose="020B0503020204020204" pitchFamily="34" charset="-122"/>
              </a:rPr>
              <a:t>的</a:t>
            </a:r>
            <a:r>
              <a:rPr lang="zh-TW" altLang="en-US" sz="1600" b="1" u="sng" dirty="0" smtClean="0">
                <a:solidFill>
                  <a:schemeClr val="bg1"/>
                </a:solidFill>
                <a:latin typeface="Microsoft YaHei UI" panose="020B0503020204020204" pitchFamily="34" charset="-122"/>
                <a:ea typeface="Microsoft YaHei UI" panose="020B0503020204020204" pitchFamily="34" charset="-122"/>
              </a:rPr>
              <a:t>分支過多陷入過擬合狀態。</a:t>
            </a:r>
            <a:endParaRPr lang="zh-TW" altLang="en-US" sz="1600" b="1" u="sng" dirty="0">
              <a:solidFill>
                <a:schemeClr val="bg1"/>
              </a:solidFill>
            </a:endParaRPr>
          </a:p>
        </p:txBody>
      </p:sp>
      <p:sp>
        <p:nvSpPr>
          <p:cNvPr id="55" name="矩形 54"/>
          <p:cNvSpPr/>
          <p:nvPr/>
        </p:nvSpPr>
        <p:spPr>
          <a:xfrm>
            <a:off x="6903386" y="1159046"/>
            <a:ext cx="1340574" cy="338554"/>
          </a:xfrm>
          <a:prstGeom prst="rect">
            <a:avLst/>
          </a:prstGeom>
        </p:spPr>
        <p:txBody>
          <a:bodyPr wrap="square">
            <a:spAutoFit/>
          </a:bodyPr>
          <a:lstStyle/>
          <a:p>
            <a:r>
              <a:rPr lang="zh-TW" altLang="en-US" sz="1600" dirty="0" smtClean="0">
                <a:solidFill>
                  <a:schemeClr val="bg1"/>
                </a:solidFill>
                <a:latin typeface="Microsoft YaHei UI" panose="020B0503020204020204" pitchFamily="34" charset="-122"/>
                <a:ea typeface="Microsoft YaHei UI" panose="020B0503020204020204" pitchFamily="34" charset="-122"/>
              </a:rPr>
              <a:t>單棵樹</a:t>
            </a:r>
            <a:r>
              <a:rPr lang="zh-TW" altLang="en-US" sz="1600" b="1" dirty="0" smtClean="0">
                <a:solidFill>
                  <a:schemeClr val="bg1"/>
                </a:solidFill>
                <a:latin typeface="Microsoft YaHei UI" panose="020B0503020204020204" pitchFamily="34" charset="-122"/>
                <a:ea typeface="Microsoft YaHei UI" panose="020B0503020204020204" pitchFamily="34" charset="-122"/>
              </a:rPr>
              <a:t>剪枝</a:t>
            </a:r>
            <a:endParaRPr lang="zh-TW" altLang="en-US" sz="1600" b="1" u="sng" dirty="0">
              <a:solidFill>
                <a:schemeClr val="bg1"/>
              </a:solidFill>
            </a:endParaRPr>
          </a:p>
        </p:txBody>
      </p:sp>
      <p:sp>
        <p:nvSpPr>
          <p:cNvPr id="10" name="向右箭號 9"/>
          <p:cNvSpPr/>
          <p:nvPr/>
        </p:nvSpPr>
        <p:spPr>
          <a:xfrm rot="19852248">
            <a:off x="6127448" y="1331939"/>
            <a:ext cx="529087" cy="26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58" name="向右箭號 57"/>
          <p:cNvSpPr/>
          <p:nvPr/>
        </p:nvSpPr>
        <p:spPr>
          <a:xfrm rot="1552619">
            <a:off x="6127670" y="2134696"/>
            <a:ext cx="529087" cy="26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3961984651"/>
              </p:ext>
            </p:extLst>
          </p:nvPr>
        </p:nvGraphicFramePr>
        <p:xfrm>
          <a:off x="579664" y="3782433"/>
          <a:ext cx="11253537" cy="1463040"/>
        </p:xfrm>
        <a:graphic>
          <a:graphicData uri="http://schemas.openxmlformats.org/drawingml/2006/table">
            <a:tbl>
              <a:tblPr firstRow="1" bandRow="1">
                <a:tableStyleId>{5C22544A-7EE6-4342-B048-85BDC9FD1C3A}</a:tableStyleId>
              </a:tblPr>
              <a:tblGrid>
                <a:gridCol w="1807613">
                  <a:extLst>
                    <a:ext uri="{9D8B030D-6E8A-4147-A177-3AD203B41FA5}">
                      <a16:colId xmlns:a16="http://schemas.microsoft.com/office/drawing/2014/main" val="217178543"/>
                    </a:ext>
                  </a:extLst>
                </a:gridCol>
                <a:gridCol w="4425623">
                  <a:extLst>
                    <a:ext uri="{9D8B030D-6E8A-4147-A177-3AD203B41FA5}">
                      <a16:colId xmlns:a16="http://schemas.microsoft.com/office/drawing/2014/main" val="4062625260"/>
                    </a:ext>
                  </a:extLst>
                </a:gridCol>
                <a:gridCol w="5020301">
                  <a:extLst>
                    <a:ext uri="{9D8B030D-6E8A-4147-A177-3AD203B41FA5}">
                      <a16:colId xmlns:a16="http://schemas.microsoft.com/office/drawing/2014/main" val="3707012632"/>
                    </a:ext>
                  </a:extLst>
                </a:gridCol>
              </a:tblGrid>
              <a:tr h="6820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rgbClr val="0070C0"/>
                          </a:solidFill>
                          <a:latin typeface="Microsoft YaHei UI" panose="020B0503020204020204" pitchFamily="34" charset="-122"/>
                          <a:ea typeface="Microsoft YaHei UI" panose="020B0503020204020204" pitchFamily="34" charset="-122"/>
                        </a:rPr>
                        <a:t>剪枝方法</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預剪枝</a:t>
                      </a:r>
                      <a:r>
                        <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(pre-pruning):</a:t>
                      </a: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endPar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在樹作分隔時就設定資訊增益閥值使某些條件下節點不向下長出葉子，通常以設置訓練參數方式達成。</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後剪枝</a:t>
                      </a:r>
                      <a:r>
                        <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(post-pruning):</a:t>
                      </a: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先讓模型擬合出完整的樹，在針對每個非葉節點進行檢視，若移除節點上葉子能使模型提升，則將節點代換為葉子。</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89742208"/>
                  </a:ext>
                </a:extLst>
              </a:tr>
              <a:tr h="472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rgbClr val="0070C0"/>
                          </a:solidFill>
                          <a:latin typeface="Microsoft YaHei UI" panose="020B0503020204020204" pitchFamily="34" charset="-122"/>
                          <a:ea typeface="Microsoft YaHei UI" panose="020B0503020204020204" pitchFamily="34" charset="-122"/>
                        </a:rPr>
                        <a:t>比較</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285750" indent="-285750">
                        <a:buFont typeface="Wingdings" panose="05000000000000000000" pitchFamily="2" charset="2"/>
                        <a:buChar char="l"/>
                      </a:pPr>
                      <a:r>
                        <a:rPr lang="zh-TW" altLang="en-US" sz="1400" dirty="0" smtClean="0">
                          <a:latin typeface="Microsoft YaHei UI" panose="020B0503020204020204" pitchFamily="34" charset="-122"/>
                          <a:ea typeface="Microsoft YaHei UI" panose="020B0503020204020204" pitchFamily="34" charset="-122"/>
                        </a:rPr>
                        <a:t>訓練</a:t>
                      </a:r>
                      <a:r>
                        <a:rPr lang="en-US" altLang="zh-TW" sz="1400" dirty="0" smtClean="0">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驗證時間短</a:t>
                      </a:r>
                      <a:endParaRPr lang="en-US" altLang="zh-TW" sz="1400" dirty="0" smtClean="0">
                        <a:latin typeface="Microsoft YaHei UI" panose="020B0503020204020204" pitchFamily="34" charset="-122"/>
                        <a:ea typeface="Microsoft YaHei UI" panose="020B0503020204020204" pitchFamily="34" charset="-122"/>
                      </a:endParaRPr>
                    </a:p>
                    <a:p>
                      <a:pPr marL="285750" indent="-285750">
                        <a:buFont typeface="Wingdings" panose="05000000000000000000" pitchFamily="2" charset="2"/>
                        <a:buChar char="l"/>
                      </a:pPr>
                      <a:r>
                        <a:rPr lang="zh-TW" altLang="en-US" sz="1400" dirty="0" smtClean="0">
                          <a:latin typeface="Microsoft YaHei UI" panose="020B0503020204020204" pitchFamily="34" charset="-122"/>
                          <a:ea typeface="Microsoft YaHei UI" panose="020B0503020204020204" pitchFamily="34" charset="-122"/>
                        </a:rPr>
                        <a:t>基於貪婪演算法，有低擬合風險</a:t>
                      </a:r>
                      <a:endParaRPr lang="zh-TW" altLang="en-US" sz="1400" dirty="0">
                        <a:latin typeface="Microsoft YaHei UI" panose="020B0503020204020204" pitchFamily="34" charset="-122"/>
                        <a:ea typeface="Microsoft YaHei U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訓練</a:t>
                      </a:r>
                      <a:r>
                        <a:rPr lang="en-US" altLang="zh-TW" sz="1400" dirty="0" smtClean="0">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驗證時間長</a:t>
                      </a:r>
                      <a:endParaRPr lang="en-US" altLang="zh-TW" sz="1400" dirty="0" smtClean="0">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若有過大的樹出現，則剪枝會非常繁雜</a:t>
                      </a:r>
                      <a:endParaRPr lang="en-US" altLang="zh-TW" sz="1400" dirty="0" smtClean="0">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較不容易有低擬合風險</a:t>
                      </a:r>
                      <a:endParaRPr lang="en-US" altLang="zh-TW" sz="1400" dirty="0" smtClean="0">
                        <a:latin typeface="Microsoft YaHei UI" panose="020B0503020204020204" pitchFamily="34" charset="-122"/>
                        <a:ea typeface="Microsoft YaHei UI" panose="020B0503020204020204" pitchFamily="34"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13978590"/>
                  </a:ext>
                </a:extLst>
              </a:tr>
            </a:tbl>
          </a:graphicData>
        </a:graphic>
      </p:graphicFrame>
    </p:spTree>
    <p:extLst>
      <p:ext uri="{BB962C8B-B14F-4D97-AF65-F5344CB8AC3E}">
        <p14:creationId xmlns:p14="http://schemas.microsoft.com/office/powerpoint/2010/main" val="32561435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528973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Decision Tree:</a:t>
            </a:r>
            <a:r>
              <a:rPr lang="zh-TW" altLang="en-US"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Sklearn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params</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graphicFrame>
        <p:nvGraphicFramePr>
          <p:cNvPr id="7" name="表格 6"/>
          <p:cNvGraphicFramePr>
            <a:graphicFrameLocks noGrp="1"/>
          </p:cNvGraphicFramePr>
          <p:nvPr>
            <p:extLst/>
          </p:nvPr>
        </p:nvGraphicFramePr>
        <p:xfrm>
          <a:off x="2032000" y="866140"/>
          <a:ext cx="8128000" cy="5125722"/>
        </p:xfrm>
        <a:graphic>
          <a:graphicData uri="http://schemas.openxmlformats.org/drawingml/2006/table">
            <a:tbl>
              <a:tblPr firstRow="1" bandRow="1">
                <a:tableStyleId>{5C22544A-7EE6-4342-B048-85BDC9FD1C3A}</a:tableStyleId>
              </a:tblPr>
              <a:tblGrid>
                <a:gridCol w="2466848">
                  <a:extLst>
                    <a:ext uri="{9D8B030D-6E8A-4147-A177-3AD203B41FA5}">
                      <a16:colId xmlns:a16="http://schemas.microsoft.com/office/drawing/2014/main" val="930663072"/>
                    </a:ext>
                  </a:extLst>
                </a:gridCol>
                <a:gridCol w="5661152">
                  <a:extLst>
                    <a:ext uri="{9D8B030D-6E8A-4147-A177-3AD203B41FA5}">
                      <a16:colId xmlns:a16="http://schemas.microsoft.com/office/drawing/2014/main" val="2429545079"/>
                    </a:ext>
                  </a:extLst>
                </a:gridCol>
              </a:tblGrid>
              <a:tr h="366123">
                <a:tc>
                  <a:txBody>
                    <a:bodyPr/>
                    <a:lstStyle/>
                    <a:p>
                      <a:pPr algn="ctr"/>
                      <a:r>
                        <a:rPr lang="en-US" altLang="zh-TW" sz="1400" dirty="0" smtClean="0">
                          <a:latin typeface="Microsoft YaHei UI" panose="020B0503020204020204" pitchFamily="34" charset="-122"/>
                          <a:ea typeface="Microsoft YaHei UI" panose="020B0503020204020204" pitchFamily="34" charset="-122"/>
                        </a:rPr>
                        <a:t>Parameters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pPr algn="ctr"/>
                      <a:r>
                        <a:rPr lang="en-US" altLang="zh-TW" sz="1400" dirty="0" smtClean="0">
                          <a:latin typeface="Microsoft YaHei UI" panose="020B0503020204020204" pitchFamily="34" charset="-122"/>
                          <a:ea typeface="Microsoft YaHei UI" panose="020B0503020204020204" pitchFamily="34" charset="-122"/>
                        </a:rPr>
                        <a:t>Description</a:t>
                      </a:r>
                      <a:endParaRPr lang="zh-TW" altLang="en-US" sz="1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20955296"/>
                  </a:ext>
                </a:extLst>
              </a:tr>
              <a:tr h="366123">
                <a:tc>
                  <a:txBody>
                    <a:bodyPr/>
                    <a:lstStyle/>
                    <a:p>
                      <a:r>
                        <a:rPr lang="en-US" altLang="zh-TW" sz="1400" dirty="0" smtClean="0"/>
                        <a:t>criterion</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決策樹分群指標，本次採用 </a:t>
                      </a:r>
                      <a:r>
                        <a:rPr lang="en-US" altLang="zh-TW" sz="1200" dirty="0" smtClean="0">
                          <a:latin typeface="Microsoft YaHei UI" panose="020B0503020204020204" pitchFamily="34" charset="-122"/>
                          <a:ea typeface="Microsoft YaHei UI" panose="020B0503020204020204" pitchFamily="34" charset="-122"/>
                        </a:rPr>
                        <a:t>“</a:t>
                      </a:r>
                      <a:r>
                        <a:rPr lang="en-US" altLang="zh-TW" sz="1200" dirty="0" err="1" smtClean="0">
                          <a:latin typeface="Microsoft YaHei UI" panose="020B0503020204020204" pitchFamily="34" charset="-122"/>
                          <a:ea typeface="Microsoft YaHei UI" panose="020B0503020204020204" pitchFamily="34" charset="-122"/>
                        </a:rPr>
                        <a:t>gini</a:t>
                      </a:r>
                      <a:r>
                        <a:rPr lang="en-US" altLang="zh-TW" sz="1200" dirty="0" smtClean="0">
                          <a:latin typeface="Microsoft YaHei UI" panose="020B0503020204020204" pitchFamily="34" charset="-122"/>
                          <a:ea typeface="Microsoft YaHei UI" panose="020B0503020204020204" pitchFamily="34" charset="-122"/>
                        </a:rPr>
                        <a:t>”</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149322061"/>
                  </a:ext>
                </a:extLst>
              </a:tr>
              <a:tr h="366123">
                <a:tc>
                  <a:txBody>
                    <a:bodyPr/>
                    <a:lstStyle/>
                    <a:p>
                      <a:r>
                        <a:rPr lang="en-US" altLang="zh-TW" sz="1400" dirty="0" smtClean="0"/>
                        <a:t>splitter</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在分割時使用增益最佳之屬性或是隨機選擇</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[“best”, “random”] </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508141147"/>
                  </a:ext>
                </a:extLst>
              </a:tr>
              <a:tr h="366123">
                <a:tc>
                  <a:txBody>
                    <a:bodyPr/>
                    <a:lstStyle/>
                    <a:p>
                      <a:r>
                        <a:rPr lang="en-US" altLang="zh-TW" sz="1400" dirty="0" err="1" smtClean="0"/>
                        <a:t>max_depth</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限制樹成長的深度</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高度</a:t>
                      </a:r>
                      <a:r>
                        <a:rPr lang="en-US" altLang="zh-TW" sz="1200" dirty="0" smtClean="0">
                          <a:latin typeface="Microsoft YaHei UI" panose="020B0503020204020204" pitchFamily="34" charset="-122"/>
                          <a:ea typeface="Microsoft YaHei UI" panose="020B0503020204020204" pitchFamily="34" charset="-122"/>
                        </a:rPr>
                        <a:t>)</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771226446"/>
                  </a:ext>
                </a:extLst>
              </a:tr>
              <a:tr h="366123">
                <a:tc>
                  <a:txBody>
                    <a:bodyPr/>
                    <a:lstStyle/>
                    <a:p>
                      <a:r>
                        <a:rPr lang="en-US" altLang="zh-TW" sz="1400" dirty="0" err="1" smtClean="0"/>
                        <a:t>min_samples_split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限制分割後每部分最低樣本數</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3937930607"/>
                  </a:ext>
                </a:extLst>
              </a:tr>
              <a:tr h="366123">
                <a:tc>
                  <a:txBody>
                    <a:bodyPr/>
                    <a:lstStyle/>
                    <a:p>
                      <a:r>
                        <a:rPr lang="en-US" altLang="zh-TW" sz="1400" dirty="0" err="1" smtClean="0"/>
                        <a:t>min_samples_leaf</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限制葉子</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末端點</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上最低樣本數</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83779487"/>
                  </a:ext>
                </a:extLst>
              </a:tr>
              <a:tr h="366123">
                <a:tc>
                  <a:txBody>
                    <a:bodyPr/>
                    <a:lstStyle/>
                    <a:p>
                      <a:r>
                        <a:rPr lang="en-US" altLang="zh-TW" sz="1400" dirty="0" err="1" smtClean="0"/>
                        <a:t>min_weight_fraction_leaf</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在</a:t>
                      </a:r>
                      <a:r>
                        <a:rPr lang="en-US" altLang="zh-TW" sz="1200" dirty="0" smtClean="0">
                          <a:latin typeface="Microsoft YaHei UI" panose="020B0503020204020204" pitchFamily="34" charset="-122"/>
                          <a:ea typeface="Microsoft YaHei UI" panose="020B0503020204020204" pitchFamily="34" charset="-122"/>
                        </a:rPr>
                        <a:t>fit()</a:t>
                      </a:r>
                      <a:r>
                        <a:rPr lang="zh-TW" altLang="en-US" sz="1200" dirty="0" smtClean="0">
                          <a:latin typeface="Microsoft YaHei UI" panose="020B0503020204020204" pitchFamily="34" charset="-122"/>
                          <a:ea typeface="Microsoft YaHei UI" panose="020B0503020204020204" pitchFamily="34" charset="-122"/>
                        </a:rPr>
                        <a:t>中給定</a:t>
                      </a:r>
                      <a:r>
                        <a:rPr lang="en-US" altLang="zh-TW" sz="1200" dirty="0" err="1" smtClean="0">
                          <a:latin typeface="Microsoft YaHei UI" panose="020B0503020204020204" pitchFamily="34" charset="-122"/>
                          <a:ea typeface="Microsoft YaHei UI" panose="020B0503020204020204" pitchFamily="34" charset="-122"/>
                        </a:rPr>
                        <a:t>sample_weight</a:t>
                      </a:r>
                      <a:r>
                        <a:rPr lang="zh-TW" altLang="en-US" sz="1200" dirty="0" smtClean="0">
                          <a:latin typeface="Microsoft YaHei UI" panose="020B0503020204020204" pitchFamily="34" charset="-122"/>
                          <a:ea typeface="Microsoft YaHei UI" panose="020B0503020204020204" pitchFamily="34" charset="-122"/>
                        </a:rPr>
                        <a:t>情況下，根據其權重大小判定是否繼續長葉子</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72082286"/>
                  </a:ext>
                </a:extLst>
              </a:tr>
              <a:tr h="366123">
                <a:tc>
                  <a:txBody>
                    <a:bodyPr/>
                    <a:lstStyle/>
                    <a:p>
                      <a:r>
                        <a:rPr lang="en-US" altLang="zh-TW" sz="1400" dirty="0" err="1" smtClean="0"/>
                        <a:t>max_features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限制使用之特徵數量</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93474000"/>
                  </a:ext>
                </a:extLst>
              </a:tr>
              <a:tr h="366123">
                <a:tc>
                  <a:txBody>
                    <a:bodyPr/>
                    <a:lstStyle/>
                    <a:p>
                      <a:r>
                        <a:rPr lang="en-US" altLang="zh-TW" sz="1400" dirty="0" err="1" smtClean="0"/>
                        <a:t>random_state</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隨機種子</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86629272"/>
                  </a:ext>
                </a:extLst>
              </a:tr>
              <a:tr h="366123">
                <a:tc>
                  <a:txBody>
                    <a:bodyPr/>
                    <a:lstStyle/>
                    <a:p>
                      <a:r>
                        <a:rPr lang="en-US" altLang="zh-TW" sz="1400" dirty="0" err="1" smtClean="0"/>
                        <a:t>max_leaf_nodes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限制整棵樹葉子數量</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311528957"/>
                  </a:ext>
                </a:extLst>
              </a:tr>
              <a:tr h="366123">
                <a:tc>
                  <a:txBody>
                    <a:bodyPr/>
                    <a:lstStyle/>
                    <a:p>
                      <a:r>
                        <a:rPr lang="en-US" altLang="zh-TW" sz="1400" dirty="0" err="1" smtClean="0"/>
                        <a:t>min_impurity_decrease</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200" dirty="0" smtClean="0">
                          <a:latin typeface="Microsoft YaHei UI" panose="020B0503020204020204" pitchFamily="34" charset="-122"/>
                          <a:ea typeface="Microsoft YaHei UI" panose="020B0503020204020204" pitchFamily="34" charset="-122"/>
                        </a:rPr>
                        <a:t>Gini gain</a:t>
                      </a:r>
                      <a:r>
                        <a:rPr lang="zh-TW" altLang="en-US" sz="1200" dirty="0" smtClean="0">
                          <a:latin typeface="Microsoft YaHei UI" panose="020B0503020204020204" pitchFamily="34" charset="-122"/>
                          <a:ea typeface="Microsoft YaHei UI" panose="020B0503020204020204" pitchFamily="34" charset="-122"/>
                        </a:rPr>
                        <a:t>要高於該值才會往下生長</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926156637"/>
                  </a:ext>
                </a:extLst>
              </a:tr>
              <a:tr h="366123">
                <a:tc>
                  <a:txBody>
                    <a:bodyPr/>
                    <a:lstStyle/>
                    <a:p>
                      <a:r>
                        <a:rPr lang="en-US" altLang="zh-TW" sz="1400" dirty="0" err="1" smtClean="0"/>
                        <a:t>min_impurity_split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不純度閥值，低於該值則停止生長</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240600609"/>
                  </a:ext>
                </a:extLst>
              </a:tr>
              <a:tr h="366123">
                <a:tc>
                  <a:txBody>
                    <a:bodyPr/>
                    <a:lstStyle/>
                    <a:p>
                      <a:r>
                        <a:rPr lang="en-US" altLang="zh-TW" sz="1400" dirty="0" err="1" smtClean="0"/>
                        <a:t>class_weight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514965926"/>
                  </a:ext>
                </a:extLst>
              </a:tr>
              <a:tr h="366123">
                <a:tc>
                  <a:txBody>
                    <a:bodyPr/>
                    <a:lstStyle/>
                    <a:p>
                      <a:r>
                        <a:rPr lang="en-US" altLang="zh-TW" sz="1400" dirty="0" err="1" smtClean="0"/>
                        <a:t>ccp_alpha</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391123279"/>
                  </a:ext>
                </a:extLst>
              </a:tr>
            </a:tbl>
          </a:graphicData>
        </a:graphic>
      </p:graphicFrame>
    </p:spTree>
    <p:extLst>
      <p:ext uri="{BB962C8B-B14F-4D97-AF65-F5344CB8AC3E}">
        <p14:creationId xmlns:p14="http://schemas.microsoft.com/office/powerpoint/2010/main" val="6915035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Random Forest: Ensemble of Decision Tree</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pic>
        <p:nvPicPr>
          <p:cNvPr id="3" name="圖片 2"/>
          <p:cNvPicPr>
            <a:picLocks noChangeAspect="1"/>
          </p:cNvPicPr>
          <p:nvPr/>
        </p:nvPicPr>
        <p:blipFill>
          <a:blip r:embed="rId3"/>
          <a:stretch>
            <a:fillRect/>
          </a:stretch>
        </p:blipFill>
        <p:spPr>
          <a:xfrm>
            <a:off x="0" y="896471"/>
            <a:ext cx="5772956" cy="3086531"/>
          </a:xfrm>
          <a:prstGeom prst="rect">
            <a:avLst/>
          </a:prstGeom>
        </p:spPr>
      </p:pic>
      <p:sp>
        <p:nvSpPr>
          <p:cNvPr id="5" name="矩形 4"/>
          <p:cNvSpPr/>
          <p:nvPr/>
        </p:nvSpPr>
        <p:spPr>
          <a:xfrm>
            <a:off x="179081" y="5082025"/>
            <a:ext cx="6096000" cy="1231106"/>
          </a:xfrm>
          <a:prstGeom prst="rect">
            <a:avLst/>
          </a:prstGeom>
        </p:spPr>
        <p:txBody>
          <a:bodyPr>
            <a:spAutoFit/>
          </a:bodyPr>
          <a:lstStyle/>
          <a:p>
            <a:pPr marL="285750" indent="-285750">
              <a:buFont typeface="Arial" panose="020B0604020202020204" pitchFamily="34" charset="0"/>
              <a:buChar char="•"/>
            </a:pPr>
            <a:r>
              <a:rPr lang="en-US" altLang="zh-TW" sz="1400" b="1" dirty="0">
                <a:solidFill>
                  <a:schemeClr val="bg1"/>
                </a:solidFill>
                <a:latin typeface="Microsoft YaHei UI" panose="020B0503020204020204" pitchFamily="34" charset="-122"/>
                <a:ea typeface="Microsoft YaHei UI" panose="020B0503020204020204" pitchFamily="34" charset="-122"/>
              </a:rPr>
              <a:t>Bagging(Bootstrap Aggregation):</a:t>
            </a:r>
          </a:p>
          <a:p>
            <a:pPr lvl="1"/>
            <a:r>
              <a:rPr lang="zh-TW" altLang="en-US" sz="1200" dirty="0" smtClean="0">
                <a:solidFill>
                  <a:schemeClr val="bg1"/>
                </a:solidFill>
                <a:latin typeface="Microsoft YaHei UI" panose="020B0503020204020204" pitchFamily="34" charset="-122"/>
                <a:ea typeface="Microsoft YaHei UI" panose="020B0503020204020204" pitchFamily="34" charset="-122"/>
              </a:rPr>
              <a:t>從原有</a:t>
            </a:r>
            <a:r>
              <a:rPr lang="en-US" altLang="zh-TW" sz="1200" dirty="0" smtClean="0">
                <a:solidFill>
                  <a:schemeClr val="bg1"/>
                </a:solidFill>
                <a:latin typeface="Microsoft YaHei UI" panose="020B0503020204020204" pitchFamily="34" charset="-122"/>
                <a:ea typeface="Microsoft YaHei UI" panose="020B0503020204020204" pitchFamily="34" charset="-122"/>
              </a:rPr>
              <a:t>n</a:t>
            </a:r>
            <a:r>
              <a:rPr lang="zh-TW" altLang="en-US" sz="1200" dirty="0" smtClean="0">
                <a:solidFill>
                  <a:schemeClr val="bg1"/>
                </a:solidFill>
                <a:latin typeface="Microsoft YaHei UI" panose="020B0503020204020204" pitchFamily="34" charset="-122"/>
                <a:ea typeface="Microsoft YaHei UI" panose="020B0503020204020204" pitchFamily="34" charset="-122"/>
              </a:rPr>
              <a:t>筆的資料</a:t>
            </a:r>
            <a:r>
              <a:rPr lang="zh-TW" altLang="en-US" sz="1200" dirty="0">
                <a:solidFill>
                  <a:schemeClr val="bg1"/>
                </a:solidFill>
                <a:latin typeface="Microsoft YaHei UI" panose="020B0503020204020204" pitchFamily="34" charset="-122"/>
                <a:ea typeface="Microsoft YaHei UI" panose="020B0503020204020204" pitchFamily="34" charset="-122"/>
              </a:rPr>
              <a:t>集</a:t>
            </a:r>
            <a:r>
              <a:rPr lang="zh-TW" altLang="en-US" sz="1200" dirty="0" smtClean="0">
                <a:solidFill>
                  <a:schemeClr val="bg1"/>
                </a:solidFill>
                <a:latin typeface="Microsoft YaHei UI" panose="020B0503020204020204" pitchFamily="34" charset="-122"/>
                <a:ea typeface="Microsoft YaHei UI" panose="020B0503020204020204" pitchFamily="34" charset="-122"/>
              </a:rPr>
              <a:t>中取樣</a:t>
            </a:r>
            <a:r>
              <a:rPr lang="en-US" altLang="zh-TW" sz="1200" dirty="0" smtClean="0">
                <a:solidFill>
                  <a:schemeClr val="bg1"/>
                </a:solidFill>
                <a:latin typeface="Microsoft YaHei UI" panose="020B0503020204020204" pitchFamily="34" charset="-122"/>
                <a:ea typeface="Microsoft YaHei UI" panose="020B0503020204020204" pitchFamily="34" charset="-122"/>
              </a:rPr>
              <a:t>k(k</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&lt;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n)</a:t>
            </a:r>
            <a:r>
              <a:rPr lang="zh-TW" altLang="en-US" sz="1200" dirty="0" smtClean="0">
                <a:solidFill>
                  <a:schemeClr val="bg1"/>
                </a:solidFill>
                <a:latin typeface="Microsoft YaHei UI" panose="020B0503020204020204" pitchFamily="34" charset="-122"/>
                <a:ea typeface="Microsoft YaHei UI" panose="020B0503020204020204" pitchFamily="34" charset="-122"/>
              </a:rPr>
              <a:t>筆樣</a:t>
            </a:r>
            <a:r>
              <a:rPr lang="zh-TW" altLang="en-US" sz="1200" dirty="0">
                <a:solidFill>
                  <a:schemeClr val="bg1"/>
                </a:solidFill>
                <a:latin typeface="Microsoft YaHei UI" panose="020B0503020204020204" pitchFamily="34" charset="-122"/>
                <a:ea typeface="Microsoft YaHei UI" panose="020B0503020204020204" pitchFamily="34" charset="-122"/>
              </a:rPr>
              <a:t>本</a:t>
            </a:r>
            <a:r>
              <a:rPr lang="zh-TW" altLang="en-US" sz="1200" dirty="0" smtClean="0">
                <a:solidFill>
                  <a:schemeClr val="bg1"/>
                </a:solidFill>
                <a:latin typeface="Microsoft YaHei UI" panose="020B0503020204020204" pitchFamily="34" charset="-122"/>
                <a:ea typeface="Microsoft YaHei UI" panose="020B0503020204020204" pitchFamily="34" charset="-122"/>
              </a:rPr>
              <a:t>成為新的資料集。取樣過程</a:t>
            </a:r>
            <a:r>
              <a:rPr lang="zh-TW" altLang="en-US" sz="1200" dirty="0">
                <a:solidFill>
                  <a:schemeClr val="bg1"/>
                </a:solidFill>
                <a:latin typeface="Microsoft YaHei UI" panose="020B0503020204020204" pitchFamily="34" charset="-122"/>
                <a:ea typeface="Microsoft YaHei UI" panose="020B0503020204020204" pitchFamily="34" charset="-122"/>
              </a:rPr>
              <a:t>是均勻且</a:t>
            </a:r>
            <a:r>
              <a:rPr lang="zh-TW" altLang="en-US" sz="1200" dirty="0" smtClean="0">
                <a:solidFill>
                  <a:schemeClr val="bg1"/>
                </a:solidFill>
                <a:latin typeface="Microsoft YaHei UI" panose="020B0503020204020204" pitchFamily="34" charset="-122"/>
                <a:ea typeface="Microsoft YaHei UI" panose="020B0503020204020204" pitchFamily="34" charset="-122"/>
              </a:rPr>
              <a:t>可以資料可以重複取樣。</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pPr lvl="1"/>
            <a:r>
              <a:rPr lang="zh-TW" altLang="en-US" sz="1200" dirty="0" smtClean="0">
                <a:solidFill>
                  <a:schemeClr val="bg1"/>
                </a:solidFill>
                <a:latin typeface="Microsoft YaHei UI" panose="020B0503020204020204" pitchFamily="34" charset="-122"/>
                <a:ea typeface="Microsoft YaHei UI" panose="020B0503020204020204" pitchFamily="34" charset="-122"/>
              </a:rPr>
              <a:t>此</a:t>
            </a:r>
            <a:r>
              <a:rPr lang="zh-TW" altLang="en-US" sz="1200" dirty="0">
                <a:solidFill>
                  <a:schemeClr val="bg1"/>
                </a:solidFill>
                <a:latin typeface="Microsoft YaHei UI" panose="020B0503020204020204" pitchFamily="34" charset="-122"/>
                <a:ea typeface="Microsoft YaHei UI" panose="020B0503020204020204" pitchFamily="34" charset="-122"/>
              </a:rPr>
              <a:t>種方法會從</a:t>
            </a:r>
            <a:r>
              <a:rPr lang="en-US" altLang="zh-TW" sz="1200" dirty="0">
                <a:solidFill>
                  <a:schemeClr val="bg1"/>
                </a:solidFill>
                <a:latin typeface="Microsoft YaHei UI" panose="020B0503020204020204" pitchFamily="34" charset="-122"/>
                <a:ea typeface="Microsoft YaHei UI" panose="020B0503020204020204" pitchFamily="34" charset="-122"/>
              </a:rPr>
              <a:t>Training dataset</a:t>
            </a:r>
            <a:r>
              <a:rPr lang="zh-TW" altLang="en-US" sz="1200" dirty="0" smtClean="0">
                <a:solidFill>
                  <a:schemeClr val="bg1"/>
                </a:solidFill>
                <a:latin typeface="Microsoft YaHei UI" panose="020B0503020204020204" pitchFamily="34" charset="-122"/>
                <a:ea typeface="Microsoft YaHei UI" panose="020B0503020204020204" pitchFamily="34" charset="-122"/>
              </a:rPr>
              <a:t>中生成不同組合的資料集，每次</a:t>
            </a:r>
            <a:r>
              <a:rPr lang="zh-TW" altLang="en-US" sz="1200" dirty="0">
                <a:solidFill>
                  <a:schemeClr val="bg1"/>
                </a:solidFill>
                <a:latin typeface="Microsoft YaHei UI" panose="020B0503020204020204" pitchFamily="34" charset="-122"/>
                <a:ea typeface="Microsoft YaHei UI" panose="020B0503020204020204" pitchFamily="34" charset="-122"/>
              </a:rPr>
              <a:t>取出</a:t>
            </a:r>
            <a:r>
              <a:rPr lang="zh-TW" altLang="en-US" sz="1200" dirty="0" smtClean="0">
                <a:solidFill>
                  <a:schemeClr val="bg1"/>
                </a:solidFill>
                <a:latin typeface="Microsoft YaHei UI" panose="020B0503020204020204" pitchFamily="34" charset="-122"/>
                <a:ea typeface="Microsoft YaHei UI" panose="020B0503020204020204" pitchFamily="34" charset="-122"/>
              </a:rPr>
              <a:t>的</a:t>
            </a:r>
            <a:r>
              <a:rPr lang="en-US" altLang="zh-TW" sz="1200" dirty="0" smtClean="0">
                <a:solidFill>
                  <a:schemeClr val="bg1"/>
                </a:solidFill>
                <a:latin typeface="Microsoft YaHei UI" panose="020B0503020204020204" pitchFamily="34" charset="-122"/>
                <a:ea typeface="Microsoft YaHei UI" panose="020B0503020204020204" pitchFamily="34" charset="-122"/>
              </a:rPr>
              <a:t>k</a:t>
            </a:r>
            <a:r>
              <a:rPr lang="zh-TW" altLang="en-US" sz="1200" dirty="0" smtClean="0">
                <a:solidFill>
                  <a:schemeClr val="bg1"/>
                </a:solidFill>
                <a:latin typeface="Microsoft YaHei UI" panose="020B0503020204020204" pitchFamily="34" charset="-122"/>
                <a:ea typeface="Microsoft YaHei UI" panose="020B0503020204020204" pitchFamily="34" charset="-122"/>
              </a:rPr>
              <a:t>個</a:t>
            </a:r>
            <a:r>
              <a:rPr lang="zh-TW" altLang="en-US" sz="1200" dirty="0">
                <a:solidFill>
                  <a:schemeClr val="bg1"/>
                </a:solidFill>
                <a:latin typeface="Microsoft YaHei UI" panose="020B0503020204020204" pitchFamily="34" charset="-122"/>
                <a:ea typeface="Microsoft YaHei UI" panose="020B0503020204020204" pitchFamily="34" charset="-122"/>
              </a:rPr>
              <a:t>樣本皆會再放回</a:t>
            </a:r>
            <a:r>
              <a:rPr lang="zh-TW" altLang="en-US" sz="1200" dirty="0" smtClean="0">
                <a:solidFill>
                  <a:schemeClr val="bg1"/>
                </a:solidFill>
                <a:latin typeface="Microsoft YaHei UI" panose="020B0503020204020204" pitchFamily="34" charset="-122"/>
                <a:ea typeface="Microsoft YaHei UI" panose="020B0503020204020204" pitchFamily="34" charset="-122"/>
              </a:rPr>
              <a:t>母體。而由於</a:t>
            </a:r>
            <a:r>
              <a:rPr lang="zh-TW" altLang="en-US" sz="1200" dirty="0">
                <a:solidFill>
                  <a:schemeClr val="bg1"/>
                </a:solidFill>
                <a:latin typeface="Microsoft YaHei UI" panose="020B0503020204020204" pitchFamily="34" charset="-122"/>
                <a:ea typeface="Microsoft YaHei UI" panose="020B0503020204020204" pitchFamily="34" charset="-122"/>
              </a:rPr>
              <a:t>每顆樹的</a:t>
            </a:r>
            <a:r>
              <a:rPr lang="zh-TW" altLang="en-US" sz="1200" dirty="0" smtClean="0">
                <a:solidFill>
                  <a:schemeClr val="bg1"/>
                </a:solidFill>
                <a:latin typeface="Microsoft YaHei UI" panose="020B0503020204020204" pitchFamily="34" charset="-122"/>
                <a:ea typeface="Microsoft YaHei UI" panose="020B0503020204020204" pitchFamily="34" charset="-122"/>
              </a:rPr>
              <a:t>樣本不同</a:t>
            </a:r>
            <a:r>
              <a:rPr lang="zh-TW" altLang="en-US" sz="1200" dirty="0">
                <a:solidFill>
                  <a:schemeClr val="bg1"/>
                </a:solidFill>
                <a:latin typeface="Microsoft YaHei UI" panose="020B0503020204020204" pitchFamily="34" charset="-122"/>
                <a:ea typeface="Microsoft YaHei UI" panose="020B0503020204020204" pitchFamily="34" charset="-122"/>
              </a:rPr>
              <a:t>，因此訓練出的分類器（樹）之間是具有差異性</a:t>
            </a:r>
            <a:r>
              <a:rPr lang="zh-TW" altLang="en-US" sz="1200" dirty="0" smtClean="0">
                <a:solidFill>
                  <a:schemeClr val="bg1"/>
                </a:solidFill>
                <a:latin typeface="Microsoft YaHei UI" panose="020B0503020204020204" pitchFamily="34" charset="-122"/>
                <a:ea typeface="Microsoft YaHei UI" panose="020B0503020204020204" pitchFamily="34" charset="-122"/>
              </a:rPr>
              <a:t>的</a:t>
            </a:r>
            <a:r>
              <a:rPr lang="zh-TW" altLang="en-US" sz="1200" dirty="0">
                <a:solidFill>
                  <a:schemeClr val="bg1"/>
                </a:solidFill>
                <a:latin typeface="Microsoft YaHei UI" panose="020B0503020204020204" pitchFamily="34" charset="-122"/>
                <a:ea typeface="Microsoft YaHei UI" panose="020B0503020204020204" pitchFamily="34" charset="-122"/>
              </a:rPr>
              <a:t>。</a:t>
            </a:r>
            <a:endParaRPr lang="zh-TW" altLang="en-US" sz="1200" b="0" i="0" dirty="0">
              <a:solidFill>
                <a:schemeClr val="bg1"/>
              </a:solidFill>
              <a:effectLst/>
              <a:latin typeface="Microsoft YaHei UI" panose="020B0503020204020204" pitchFamily="34" charset="-122"/>
              <a:ea typeface="Microsoft YaHei UI" panose="020B0503020204020204" pitchFamily="34" charset="-122"/>
            </a:endParaRPr>
          </a:p>
        </p:txBody>
      </p:sp>
      <p:grpSp>
        <p:nvGrpSpPr>
          <p:cNvPr id="53" name="群組 52"/>
          <p:cNvGrpSpPr/>
          <p:nvPr/>
        </p:nvGrpSpPr>
        <p:grpSpPr>
          <a:xfrm>
            <a:off x="8232418" y="1160420"/>
            <a:ext cx="2185017" cy="4537159"/>
            <a:chOff x="7878734" y="830743"/>
            <a:chExt cx="2185017" cy="4537159"/>
          </a:xfrm>
        </p:grpSpPr>
        <p:sp>
          <p:nvSpPr>
            <p:cNvPr id="8" name="圓角矩形 7"/>
            <p:cNvSpPr/>
            <p:nvPr/>
          </p:nvSpPr>
          <p:spPr>
            <a:xfrm>
              <a:off x="8178192" y="830743"/>
              <a:ext cx="1885559" cy="5808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利用</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bagging</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方法每次取樣大小為</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n</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的樣本成一資料集</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 </a:t>
              </a:r>
              <a:endParaRPr lang="zh-TW" altLang="en-US" sz="1200" dirty="0">
                <a:solidFill>
                  <a:sysClr val="windowText" lastClr="000000"/>
                </a:solidFill>
                <a:latin typeface="Microsoft YaHei UI" panose="020B0503020204020204" pitchFamily="34" charset="-122"/>
                <a:ea typeface="Microsoft YaHei UI" panose="020B0503020204020204" pitchFamily="34" charset="-122"/>
              </a:endParaRPr>
            </a:p>
          </p:txBody>
        </p:sp>
        <p:sp>
          <p:nvSpPr>
            <p:cNvPr id="9" name="圓角矩形 8"/>
            <p:cNvSpPr/>
            <p:nvPr/>
          </p:nvSpPr>
          <p:spPr>
            <a:xfrm>
              <a:off x="8659701" y="1830278"/>
              <a:ext cx="936370" cy="4905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ysClr val="windowText" lastClr="000000"/>
                  </a:solidFill>
                  <a:latin typeface="Microsoft YaHei UI" panose="020B0503020204020204" pitchFamily="34" charset="-122"/>
                  <a:ea typeface="Microsoft YaHei UI" panose="020B0503020204020204" pitchFamily="34" charset="-122"/>
                </a:rPr>
                <a:t>擬</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合</a:t>
              </a:r>
              <a:r>
                <a:rPr lang="zh-TW" altLang="en-US" sz="1200" dirty="0">
                  <a:solidFill>
                    <a:sysClr val="windowText" lastClr="000000"/>
                  </a:solidFill>
                  <a:latin typeface="Microsoft YaHei UI" panose="020B0503020204020204" pitchFamily="34" charset="-122"/>
                  <a:ea typeface="Microsoft YaHei UI" panose="020B0503020204020204" pitchFamily="34" charset="-122"/>
                </a:rPr>
                <a:t>樹</a:t>
              </a:r>
              <a:endParaRPr lang="en-US" altLang="zh-TW" sz="1200" dirty="0" smtClean="0">
                <a:solidFill>
                  <a:sysClr val="windowText" lastClr="000000"/>
                </a:solidFill>
                <a:latin typeface="Microsoft YaHei UI" panose="020B0503020204020204" pitchFamily="34" charset="-122"/>
                <a:ea typeface="Microsoft YaHei UI" panose="020B0503020204020204" pitchFamily="34" charset="-122"/>
              </a:endParaRPr>
            </a:p>
          </p:txBody>
        </p:sp>
        <p:sp>
          <p:nvSpPr>
            <p:cNvPr id="10" name="圓角矩形 9"/>
            <p:cNvSpPr/>
            <p:nvPr/>
          </p:nvSpPr>
          <p:spPr>
            <a:xfrm>
              <a:off x="8781384" y="5052297"/>
              <a:ext cx="693003" cy="31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End</a:t>
              </a:r>
              <a:endParaRPr lang="zh-TW" altLang="en-US" dirty="0">
                <a:solidFill>
                  <a:sysClr val="windowText" lastClr="000000"/>
                </a:solidFill>
              </a:endParaRPr>
            </a:p>
          </p:txBody>
        </p:sp>
        <p:sp>
          <p:nvSpPr>
            <p:cNvPr id="11" name="圓角矩形 10"/>
            <p:cNvSpPr/>
            <p:nvPr/>
          </p:nvSpPr>
          <p:spPr>
            <a:xfrm>
              <a:off x="8422058" y="3954805"/>
              <a:ext cx="1411656" cy="6851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取分類最多數為最終分類結果</a:t>
              </a:r>
              <a:endParaRPr lang="en-US" altLang="zh-TW" sz="1200" dirty="0" smtClean="0">
                <a:solidFill>
                  <a:sysClr val="windowText" lastClr="000000"/>
                </a:solidFill>
                <a:latin typeface="Microsoft YaHei UI" panose="020B0503020204020204" pitchFamily="34" charset="-122"/>
                <a:ea typeface="Microsoft YaHei UI" panose="020B0503020204020204" pitchFamily="34" charset="-122"/>
              </a:endParaRPr>
            </a:p>
          </p:txBody>
        </p:sp>
        <p:cxnSp>
          <p:nvCxnSpPr>
            <p:cNvPr id="12" name="直線單箭頭接點 11"/>
            <p:cNvCxnSpPr>
              <a:stCxn id="8" idx="2"/>
              <a:endCxn id="9" idx="0"/>
            </p:cNvCxnSpPr>
            <p:nvPr/>
          </p:nvCxnSpPr>
          <p:spPr>
            <a:xfrm>
              <a:off x="9120972" y="1411585"/>
              <a:ext cx="6914" cy="418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112345" y="3592810"/>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True</a:t>
              </a:r>
              <a:endParaRPr lang="zh-TW" altLang="en-US" sz="1400" dirty="0">
                <a:latin typeface="Microsoft YaHei UI" panose="020B0503020204020204" pitchFamily="34" charset="-122"/>
                <a:ea typeface="Microsoft YaHei UI" panose="020B0503020204020204" pitchFamily="34" charset="-122"/>
              </a:endParaRPr>
            </a:p>
          </p:txBody>
        </p:sp>
        <p:sp>
          <p:nvSpPr>
            <p:cNvPr id="21" name="文字方塊 20"/>
            <p:cNvSpPr txBox="1"/>
            <p:nvPr/>
          </p:nvSpPr>
          <p:spPr>
            <a:xfrm>
              <a:off x="7878734" y="2839781"/>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False</a:t>
              </a:r>
              <a:endParaRPr lang="zh-TW" altLang="en-US" sz="1400" dirty="0">
                <a:latin typeface="Microsoft YaHei UI" panose="020B0503020204020204" pitchFamily="34" charset="-122"/>
                <a:ea typeface="Microsoft YaHei UI" panose="020B0503020204020204" pitchFamily="34" charset="-122"/>
              </a:endParaRPr>
            </a:p>
          </p:txBody>
        </p:sp>
        <p:sp>
          <p:nvSpPr>
            <p:cNvPr id="27" name="流程圖: 決策 26"/>
            <p:cNvSpPr/>
            <p:nvPr/>
          </p:nvSpPr>
          <p:spPr>
            <a:xfrm>
              <a:off x="8437373" y="2737083"/>
              <a:ext cx="1381026" cy="801510"/>
            </a:xfrm>
            <a:prstGeom prst="flowChartDecis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已生成</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k</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棵樹</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a:t>
              </a:r>
              <a:endParaRPr lang="zh-TW" altLang="en-US" sz="1200" dirty="0">
                <a:solidFill>
                  <a:sysClr val="windowText" lastClr="000000"/>
                </a:solidFill>
                <a:latin typeface="Microsoft YaHei UI" panose="020B0503020204020204" pitchFamily="34" charset="-122"/>
                <a:ea typeface="Microsoft YaHei UI" panose="020B0503020204020204" pitchFamily="34" charset="-122"/>
              </a:endParaRPr>
            </a:p>
          </p:txBody>
        </p:sp>
        <p:cxnSp>
          <p:nvCxnSpPr>
            <p:cNvPr id="34" name="直線單箭頭接點 33"/>
            <p:cNvCxnSpPr>
              <a:stCxn id="9" idx="2"/>
              <a:endCxn id="27" idx="0"/>
            </p:cNvCxnSpPr>
            <p:nvPr/>
          </p:nvCxnSpPr>
          <p:spPr>
            <a:xfrm>
              <a:off x="9127886" y="2320871"/>
              <a:ext cx="0" cy="41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肘形接點 37"/>
            <p:cNvCxnSpPr>
              <a:stCxn id="27" idx="1"/>
              <a:endCxn id="8" idx="1"/>
            </p:cNvCxnSpPr>
            <p:nvPr/>
          </p:nvCxnSpPr>
          <p:spPr>
            <a:xfrm rot="10800000">
              <a:off x="8178193" y="1121164"/>
              <a:ext cx="259181" cy="2016674"/>
            </a:xfrm>
            <a:prstGeom prst="bentConnector3">
              <a:avLst>
                <a:gd name="adj1" fmla="val 231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27" idx="2"/>
              <a:endCxn id="11" idx="0"/>
            </p:cNvCxnSpPr>
            <p:nvPr/>
          </p:nvCxnSpPr>
          <p:spPr>
            <a:xfrm>
              <a:off x="9127886" y="3538593"/>
              <a:ext cx="0" cy="41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2"/>
              <a:endCxn id="10" idx="0"/>
            </p:cNvCxnSpPr>
            <p:nvPr/>
          </p:nvCxnSpPr>
          <p:spPr>
            <a:xfrm>
              <a:off x="9127886" y="4640003"/>
              <a:ext cx="0" cy="41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179081" y="4378625"/>
            <a:ext cx="4198935" cy="307777"/>
          </a:xfrm>
          <a:prstGeom prst="rect">
            <a:avLst/>
          </a:prstGeom>
        </p:spPr>
        <p:txBody>
          <a:bodyPr wrap="square">
            <a:spAutoFit/>
          </a:bodyPr>
          <a:lstStyle/>
          <a:p>
            <a:pPr marL="171450" indent="-171450">
              <a:buFont typeface="Arial" panose="020B0604020202020204" pitchFamily="34" charset="0"/>
              <a:buChar char="•"/>
            </a:pPr>
            <a:r>
              <a:rPr lang="zh-TW" altLang="en-US" sz="1400" b="1" i="0" dirty="0" smtClean="0">
                <a:solidFill>
                  <a:schemeClr val="bg1"/>
                </a:solidFill>
                <a:effectLst/>
                <a:latin typeface="Microsoft YaHei UI" panose="020B0503020204020204" pitchFamily="34" charset="-122"/>
                <a:ea typeface="Microsoft YaHei UI" panose="020B0503020204020204" pitchFamily="34" charset="-122"/>
              </a:rPr>
              <a:t>隨機森林主要目的為解決決策樹過擬合問題</a:t>
            </a:r>
            <a:endParaRPr lang="zh-TW" altLang="en-US" sz="1400" b="1" i="0" dirty="0">
              <a:solidFill>
                <a:schemeClr val="bg1"/>
              </a:solidFill>
              <a:effectLs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17711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7281352"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Demand</a:t>
            </a:r>
            <a:r>
              <a:rPr lang="zh-TW" altLang="en-US"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nalysis – Report/Record</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3" name="群組 2"/>
          <p:cNvGrpSpPr/>
          <p:nvPr/>
        </p:nvGrpSpPr>
        <p:grpSpPr>
          <a:xfrm>
            <a:off x="1228086" y="1185313"/>
            <a:ext cx="6384588" cy="1971196"/>
            <a:chOff x="1228086" y="1185313"/>
            <a:chExt cx="6384588" cy="1971196"/>
          </a:xfrm>
        </p:grpSpPr>
        <p:sp>
          <p:nvSpPr>
            <p:cNvPr id="26" name="矩形 25"/>
            <p:cNvSpPr/>
            <p:nvPr/>
          </p:nvSpPr>
          <p:spPr>
            <a:xfrm>
              <a:off x="1228087" y="1185313"/>
              <a:ext cx="1485728"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hy:</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7" name="圓角矩形 26"/>
            <p:cNvSpPr/>
            <p:nvPr/>
          </p:nvSpPr>
          <p:spPr>
            <a:xfrm>
              <a:off x="1228086" y="184737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提供物流公司做人員管理</a:t>
              </a:r>
              <a:endParaRPr lang="zh-TW" altLang="en-US" dirty="0"/>
            </a:p>
          </p:txBody>
        </p:sp>
        <p:sp>
          <p:nvSpPr>
            <p:cNvPr id="28" name="圓角矩形 27"/>
            <p:cNvSpPr/>
            <p:nvPr/>
          </p:nvSpPr>
          <p:spPr>
            <a:xfrm>
              <a:off x="1228086" y="2594445"/>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數據分析</a:t>
              </a:r>
              <a:endParaRPr lang="zh-TW" altLang="en-US" dirty="0"/>
            </a:p>
          </p:txBody>
        </p:sp>
      </p:grpSp>
      <p:grpSp>
        <p:nvGrpSpPr>
          <p:cNvPr id="4" name="群組 3"/>
          <p:cNvGrpSpPr/>
          <p:nvPr/>
        </p:nvGrpSpPr>
        <p:grpSpPr>
          <a:xfrm>
            <a:off x="1228086" y="3341516"/>
            <a:ext cx="6384588" cy="2718269"/>
            <a:chOff x="1228086" y="3341516"/>
            <a:chExt cx="6384588" cy="2718269"/>
          </a:xfrm>
        </p:grpSpPr>
        <p:sp>
          <p:nvSpPr>
            <p:cNvPr id="29" name="矩形 28"/>
            <p:cNvSpPr/>
            <p:nvPr/>
          </p:nvSpPr>
          <p:spPr>
            <a:xfrm>
              <a:off x="1228086" y="3341516"/>
              <a:ext cx="1523815"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How:</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0" name="圓角矩形 29"/>
            <p:cNvSpPr/>
            <p:nvPr/>
          </p:nvSpPr>
          <p:spPr>
            <a:xfrm>
              <a:off x="1228086" y="4003577"/>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物流系統警示同時記錄在報表系統</a:t>
              </a:r>
              <a:endParaRPr lang="en-US" altLang="zh-TW" b="1" dirty="0" smtClean="0">
                <a:solidFill>
                  <a:srgbClr val="EEEEEE"/>
                </a:solidFill>
                <a:latin typeface="Arial Black" panose="020B0604020202020204" pitchFamily="34" charset="0"/>
                <a:ea typeface="PingFang TC Semibold" panose="020B0400000000000000" pitchFamily="34" charset="-120"/>
              </a:endParaRPr>
            </a:p>
          </p:txBody>
        </p:sp>
        <p:sp>
          <p:nvSpPr>
            <p:cNvPr id="31" name="圓角矩形 30"/>
            <p:cNvSpPr/>
            <p:nvPr/>
          </p:nvSpPr>
          <p:spPr>
            <a:xfrm>
              <a:off x="1228086" y="4750649"/>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時序型資料庫依時間紀錄車輛狀態</a:t>
              </a:r>
              <a:endParaRPr lang="zh-TW" altLang="en-US" dirty="0"/>
            </a:p>
          </p:txBody>
        </p:sp>
        <p:sp>
          <p:nvSpPr>
            <p:cNvPr id="32" name="圓角矩形 31"/>
            <p:cNvSpPr/>
            <p:nvPr/>
          </p:nvSpPr>
          <p:spPr>
            <a:xfrm>
              <a:off x="1228086" y="549772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rPr>
                <a:t>額外數據分析平台</a:t>
              </a:r>
              <a:endParaRPr lang="zh-TW" altLang="en-US" dirty="0"/>
            </a:p>
          </p:txBody>
        </p:sp>
      </p:grpSp>
    </p:spTree>
    <p:extLst>
      <p:ext uri="{BB962C8B-B14F-4D97-AF65-F5344CB8AC3E}">
        <p14:creationId xmlns:p14="http://schemas.microsoft.com/office/powerpoint/2010/main" val="181669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830262"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533783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Random forest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是由多棵決策</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組成的整合演算</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86177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概念</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2344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Bagging</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演算法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1" y="319833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自助抽樣</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(.632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自助法</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35720" y="3883779"/>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每棵</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樹進行多</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數</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投票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平均</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80089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8087" y="1200313"/>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模型建構方</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助法抽取樣本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6"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隨機選取部分特</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徵</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3. CART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算法進行樹的建構</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使用以上方法</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建構指定數量的決策數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模型預測方法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5" name="圓角矩形 14"/>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每</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棵</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樹都對測試資料進行預</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5" y="541474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將每棵樹的結果進行投票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分類</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平均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629623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易解釋</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可視覺化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不須太多預處理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與決策數相比</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不容易過擬和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圓角矩形 16"/>
          <p:cNvSpPr/>
          <p:nvPr/>
        </p:nvSpPr>
        <p:spPr>
          <a:xfrm>
            <a:off x="1228084" y="35202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自帶</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out0-of-bag(</a:t>
            </a:r>
            <a:r>
              <a:rPr lang="en-US" altLang="zh-TW"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oob</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錯誤評估功能</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圓角矩形 17"/>
          <p:cNvSpPr/>
          <p:nvPr/>
        </p:nvSpPr>
        <p:spPr>
          <a:xfrm>
            <a:off x="1228083" y="41252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易於並行處理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7302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3" y="525019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只適合處理大樣本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578813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5878597"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96365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是決策樹迭代的演算法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86177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概念</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2344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boosting</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演算法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1" y="319833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回歸樹</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35721" y="387321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殘差擬和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413238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8087" y="1200313"/>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模型建構方</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生成回歸樹訓練樣本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5"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將樣本丟入訓練好的樹</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生成預測值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將樣本真實目標值減去預測值的殘差</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設定為新的訓練目標</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重複迭代</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直到達成需要的精確度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模型預測方法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5" name="圓角矩形 14"/>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將資料同時丟入每一顆樹</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獲得預測值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5" y="541474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相加所有預測值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25888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準確率比</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RF</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等等模型都還高</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不須太多預處理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低偏差</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低方差</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圓角矩形 16"/>
          <p:cNvSpPr/>
          <p:nvPr/>
        </p:nvSpPr>
        <p:spPr>
          <a:xfrm>
            <a:off x="1228084" y="35202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預測時可以並行計算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082307"/>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4" y="455936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訓練無法並行處理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4" y="51654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不適合處理高維</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稀疏數據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81982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4414414"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Boost</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9475630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XGBoost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是類似</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決策</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樹迭代的演算法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與</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主要差別</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graphicFrame>
        <p:nvGraphicFramePr>
          <p:cNvPr id="2" name="表格 1"/>
          <p:cNvGraphicFramePr>
            <a:graphicFrameLocks noGrp="1"/>
          </p:cNvGraphicFramePr>
          <p:nvPr>
            <p:extLst>
              <p:ext uri="{D42A27DB-BD31-4B8C-83A1-F6EECF244321}">
                <p14:modId xmlns:p14="http://schemas.microsoft.com/office/powerpoint/2010/main" val="2666911297"/>
              </p:ext>
            </p:extLst>
          </p:nvPr>
        </p:nvGraphicFramePr>
        <p:xfrm>
          <a:off x="2699350" y="2530907"/>
          <a:ext cx="6793300" cy="3732732"/>
        </p:xfrm>
        <a:graphic>
          <a:graphicData uri="http://schemas.openxmlformats.org/drawingml/2006/table">
            <a:tbl>
              <a:tblPr firstRow="1" bandRow="1">
                <a:tableStyleId>{F5AB1C69-6EDB-4FF4-983F-18BD219EF322}</a:tableStyleId>
              </a:tblPr>
              <a:tblGrid>
                <a:gridCol w="3396650">
                  <a:extLst>
                    <a:ext uri="{9D8B030D-6E8A-4147-A177-3AD203B41FA5}">
                      <a16:colId xmlns:a16="http://schemas.microsoft.com/office/drawing/2014/main" val="86001095"/>
                    </a:ext>
                  </a:extLst>
                </a:gridCol>
                <a:gridCol w="3396650">
                  <a:extLst>
                    <a:ext uri="{9D8B030D-6E8A-4147-A177-3AD203B41FA5}">
                      <a16:colId xmlns:a16="http://schemas.microsoft.com/office/drawing/2014/main" val="893388391"/>
                    </a:ext>
                  </a:extLst>
                </a:gridCol>
              </a:tblGrid>
              <a:tr h="622122">
                <a:tc>
                  <a:txBody>
                    <a:bodyPr/>
                    <a:lstStyle/>
                    <a:p>
                      <a:pPr algn="ctr"/>
                      <a:r>
                        <a:rPr lang="en-US" altLang="zh-TW" b="1" dirty="0" err="1" smtClean="0">
                          <a:solidFill>
                            <a:schemeClr val="tx1"/>
                          </a:solidFill>
                          <a:ea typeface="PingFang TC Semibold" panose="020B0400000000000000"/>
                        </a:rPr>
                        <a:t>XGBoost</a:t>
                      </a:r>
                      <a:endParaRPr lang="zh-TW" altLang="en-US" b="1" dirty="0">
                        <a:solidFill>
                          <a:schemeClr val="tx1"/>
                        </a:solidFill>
                        <a:ea typeface="PingFang TC Semibold" panose="020B0400000000000000"/>
                      </a:endParaRPr>
                    </a:p>
                  </a:txBody>
                  <a:tcPr/>
                </a:tc>
                <a:tc>
                  <a:txBody>
                    <a:bodyPr/>
                    <a:lstStyle/>
                    <a:p>
                      <a:pPr algn="ctr"/>
                      <a:r>
                        <a:rPr lang="en-US" altLang="zh-TW" b="1" dirty="0" smtClean="0">
                          <a:solidFill>
                            <a:schemeClr val="tx1"/>
                          </a:solidFill>
                          <a:ea typeface="PingFang TC Semibold" panose="020B0400000000000000"/>
                        </a:rPr>
                        <a:t>GBDT</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3780918762"/>
                  </a:ext>
                </a:extLst>
              </a:tr>
              <a:tr h="622122">
                <a:tc>
                  <a:txBody>
                    <a:bodyPr/>
                    <a:lstStyle/>
                    <a:p>
                      <a:pPr algn="ctr"/>
                      <a:r>
                        <a:rPr lang="zh-TW" altLang="en-US" b="1" dirty="0" smtClean="0">
                          <a:solidFill>
                            <a:schemeClr val="tx1"/>
                          </a:solidFill>
                          <a:ea typeface="PingFang TC Semibold" panose="020B0400000000000000"/>
                        </a:rPr>
                        <a:t>支持線性分類器</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只能使用</a:t>
                      </a:r>
                      <a:r>
                        <a:rPr lang="en-US" altLang="zh-TW" b="1" dirty="0" smtClean="0">
                          <a:solidFill>
                            <a:schemeClr val="tx1"/>
                          </a:solidFill>
                          <a:ea typeface="PingFang TC Semibold" panose="020B0400000000000000"/>
                        </a:rPr>
                        <a:t>CART</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1228185028"/>
                  </a:ext>
                </a:extLst>
              </a:tr>
              <a:tr h="622122">
                <a:tc>
                  <a:txBody>
                    <a:bodyPr/>
                    <a:lstStyle/>
                    <a:p>
                      <a:pPr algn="ctr"/>
                      <a:r>
                        <a:rPr lang="zh-TW" altLang="en-US" b="1" dirty="0" smtClean="0">
                          <a:solidFill>
                            <a:schemeClr val="tx1"/>
                          </a:solidFill>
                          <a:ea typeface="PingFang TC Semibold" panose="020B0400000000000000"/>
                        </a:rPr>
                        <a:t>優化函數進行二階展開</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只有一階倒數</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1030960582"/>
                  </a:ext>
                </a:extLst>
              </a:tr>
              <a:tr h="622122">
                <a:tc>
                  <a:txBody>
                    <a:bodyPr/>
                    <a:lstStyle/>
                    <a:p>
                      <a:pPr algn="ctr"/>
                      <a:r>
                        <a:rPr lang="zh-TW" altLang="en-US" b="1" dirty="0" smtClean="0">
                          <a:solidFill>
                            <a:schemeClr val="tx1"/>
                          </a:solidFill>
                          <a:ea typeface="PingFang TC Semibold" panose="020B0400000000000000"/>
                        </a:rPr>
                        <a:t>正則化項</a:t>
                      </a:r>
                      <a:r>
                        <a:rPr lang="en-US" altLang="zh-TW" b="1" dirty="0" smtClean="0">
                          <a:solidFill>
                            <a:schemeClr val="tx1"/>
                          </a:solidFill>
                          <a:ea typeface="PingFang TC Semibold" panose="020B0400000000000000"/>
                        </a:rPr>
                        <a:t>,</a:t>
                      </a:r>
                      <a:r>
                        <a:rPr lang="zh-TW" altLang="en-US" b="1" dirty="0" smtClean="0">
                          <a:solidFill>
                            <a:schemeClr val="tx1"/>
                          </a:solidFill>
                          <a:ea typeface="PingFang TC Semibold" panose="020B0400000000000000"/>
                        </a:rPr>
                        <a:t>進行複雜度懲罰</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443638366"/>
                  </a:ext>
                </a:extLst>
              </a:tr>
              <a:tr h="622122">
                <a:tc>
                  <a:txBody>
                    <a:bodyPr/>
                    <a:lstStyle/>
                    <a:p>
                      <a:pPr algn="ctr"/>
                      <a:r>
                        <a:rPr lang="zh-TW" altLang="en-US" b="1" dirty="0" smtClean="0">
                          <a:solidFill>
                            <a:schemeClr val="tx1"/>
                          </a:solidFill>
                          <a:ea typeface="PingFang TC Semibold" panose="020B0400000000000000"/>
                        </a:rPr>
                        <a:t>支持抽樣</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3843750818"/>
                  </a:ext>
                </a:extLst>
              </a:tr>
              <a:tr h="622122">
                <a:tc>
                  <a:txBody>
                    <a:bodyPr/>
                    <a:lstStyle/>
                    <a:p>
                      <a:pPr algn="ctr"/>
                      <a:r>
                        <a:rPr lang="zh-TW" altLang="en-US" b="1" dirty="0" smtClean="0">
                          <a:solidFill>
                            <a:schemeClr val="tx1"/>
                          </a:solidFill>
                          <a:ea typeface="PingFang TC Semibold" panose="020B0400000000000000"/>
                        </a:rPr>
                        <a:t>並行訓練</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2415843536"/>
                  </a:ext>
                </a:extLst>
              </a:tr>
            </a:tbl>
          </a:graphicData>
        </a:graphic>
      </p:graphicFrame>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Tree>
    <p:extLst>
      <p:ext uri="{BB962C8B-B14F-4D97-AF65-F5344CB8AC3E}">
        <p14:creationId xmlns:p14="http://schemas.microsoft.com/office/powerpoint/2010/main" val="2564956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475439"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Target </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Analysis</a:t>
            </a:r>
            <a:endPar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矩形 11"/>
          <p:cNvSpPr/>
          <p:nvPr/>
        </p:nvSpPr>
        <p:spPr>
          <a:xfrm>
            <a:off x="1228087" y="1185313"/>
            <a:ext cx="2135521"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預測目標 </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圓角矩形 16"/>
          <p:cNvSpPr/>
          <p:nvPr/>
        </p:nvSpPr>
        <p:spPr>
          <a:xfrm>
            <a:off x="1228085" y="2421675"/>
            <a:ext cx="6384589" cy="5519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急</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減速</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圓角矩形 17"/>
          <p:cNvSpPr/>
          <p:nvPr/>
        </p:nvSpPr>
        <p:spPr>
          <a:xfrm>
            <a:off x="1228086" y="1747409"/>
            <a:ext cx="6384589" cy="5519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急加速</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3" y="3805760"/>
            <a:ext cx="6384589" cy="5519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4.</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傾角</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過</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大</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1" name="圓角矩形 20"/>
          <p:cNvSpPr/>
          <p:nvPr/>
        </p:nvSpPr>
        <p:spPr>
          <a:xfrm>
            <a:off x="1228084" y="3095941"/>
            <a:ext cx="6384589" cy="5519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急轉彎</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彎中超速</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17954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18133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4" name="圖片 3"/>
          <p:cNvPicPr>
            <a:picLocks noChangeAspect="1"/>
          </p:cNvPicPr>
          <p:nvPr/>
        </p:nvPicPr>
        <p:blipFill rotWithShape="1">
          <a:blip r:embed="rId4"/>
          <a:srcRect b="5852"/>
          <a:stretch/>
        </p:blipFill>
        <p:spPr>
          <a:xfrm>
            <a:off x="2603266" y="1756733"/>
            <a:ext cx="6985468" cy="1471099"/>
          </a:xfrm>
          <a:prstGeom prst="rect">
            <a:avLst/>
          </a:prstGeom>
        </p:spPr>
      </p:pic>
      <p:sp>
        <p:nvSpPr>
          <p:cNvPr id="11" name="圓角矩形 10"/>
          <p:cNvSpPr/>
          <p:nvPr/>
        </p:nvSpPr>
        <p:spPr>
          <a:xfrm>
            <a:off x="2965447" y="3567866"/>
            <a:ext cx="2996441"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n :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樣本個數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2965446" y="4325952"/>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Yi</a:t>
            </a:r>
            <a:r>
              <a:rPr lang="en-US" altLang="zh-TW" sz="14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第 </a:t>
            </a:r>
            <a:r>
              <a:rPr lang="en-US" altLang="zh-TW" b="1" dirty="0" err="1">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個樣本真實標籤</a:t>
            </a:r>
            <a:endParaRPr lang="en-US" altLang="zh-TW" sz="14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2965446" y="5084038"/>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cy-GB" altLang="zh-TW" sz="2500" b="1" dirty="0" smtClean="0">
                <a:ea typeface="PingFang TC Semibold" panose="020B0400000000000000"/>
              </a:rPr>
              <a:t>ŷ</a:t>
            </a:r>
            <a:r>
              <a:rPr lang="cy-GB" altLang="zh-TW" b="1" dirty="0" smtClean="0">
                <a:ea typeface="PingFang TC Semibold" panose="020B0400000000000000"/>
              </a:rPr>
              <a:t> </a:t>
            </a:r>
            <a:r>
              <a:rPr lang="zh-TW" altLang="en-US" b="1" dirty="0" smtClean="0">
                <a:ea typeface="PingFang TC Semibold" panose="020B0400000000000000"/>
              </a:rPr>
              <a:t> </a:t>
            </a:r>
            <a:r>
              <a:rPr lang="cy-GB" altLang="zh-TW" b="1" dirty="0" smtClean="0">
                <a:ea typeface="PingFang TC Semibold" panose="020B0400000000000000"/>
              </a:rPr>
              <a:t>:</a:t>
            </a:r>
            <a:r>
              <a:rPr lang="zh-TW" altLang="en-US" b="1" dirty="0" smtClean="0">
                <a:ea typeface="PingFang TC Semibold" panose="020B0400000000000000"/>
              </a:rPr>
              <a:t>  模型的第 </a:t>
            </a:r>
            <a:r>
              <a:rPr lang="en-US" altLang="zh-TW" b="1" dirty="0" err="1" smtClean="0">
                <a:ea typeface="PingFang TC Semibold" panose="020B0400000000000000"/>
              </a:rPr>
              <a:t>i</a:t>
            </a:r>
            <a:r>
              <a:rPr lang="zh-TW" altLang="en-US" b="1" dirty="0" smtClean="0">
                <a:ea typeface="PingFang TC Semibold" panose="020B0400000000000000"/>
              </a:rPr>
              <a:t> 個輸出值</a:t>
            </a:r>
            <a:endParaRPr lang="en-US" altLang="zh-TW" sz="1400"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sp>
        <p:nvSpPr>
          <p:cNvPr id="15" name="圓角矩形 14"/>
          <p:cNvSpPr/>
          <p:nvPr/>
        </p:nvSpPr>
        <p:spPr>
          <a:xfrm>
            <a:off x="6272526" y="3567866"/>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err="1" smtClean="0">
                <a:latin typeface="Arial Black" panose="020B0604020202020204" pitchFamily="34" charset="0"/>
                <a:ea typeface="PingFang TC Semibold" panose="020B0400000000000000"/>
                <a:cs typeface="Arial Black" panose="020B0604020202020204" pitchFamily="34" charset="0"/>
              </a:rPr>
              <a:t>Fk</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第 </a:t>
            </a:r>
            <a:r>
              <a:rPr lang="en-US" altLang="zh-TW" b="1" dirty="0" smtClean="0">
                <a:latin typeface="Arial Black" panose="020B0604020202020204" pitchFamily="34" charset="0"/>
                <a:ea typeface="PingFang TC Semibold" panose="020B0400000000000000"/>
                <a:cs typeface="Arial Black" panose="020B0604020202020204" pitchFamily="34" charset="0"/>
              </a:rPr>
              <a:t>k</a:t>
            </a:r>
            <a:r>
              <a:rPr lang="zh-TW" altLang="en-US" b="1" dirty="0" smtClean="0">
                <a:latin typeface="Arial Black" panose="020B0604020202020204" pitchFamily="34" charset="0"/>
                <a:ea typeface="PingFang TC Semibold" panose="020B0400000000000000"/>
                <a:cs typeface="Arial Black" panose="020B0604020202020204" pitchFamily="34" charset="0"/>
              </a:rPr>
              <a:t> 個樹</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16" name="圖片 15"/>
          <p:cNvPicPr>
            <a:picLocks noChangeAspect="1"/>
          </p:cNvPicPr>
          <p:nvPr/>
        </p:nvPicPr>
        <p:blipFill>
          <a:blip r:embed="rId5"/>
          <a:stretch>
            <a:fillRect/>
          </a:stretch>
        </p:blipFill>
        <p:spPr>
          <a:xfrm>
            <a:off x="6376401" y="3666002"/>
            <a:ext cx="335309" cy="365792"/>
          </a:xfrm>
          <a:prstGeom prst="rect">
            <a:avLst/>
          </a:prstGeom>
        </p:spPr>
      </p:pic>
      <p:pic>
        <p:nvPicPr>
          <p:cNvPr id="17" name="圖片 16"/>
          <p:cNvPicPr>
            <a:picLocks noChangeAspect="1"/>
          </p:cNvPicPr>
          <p:nvPr/>
        </p:nvPicPr>
        <p:blipFill rotWithShape="1">
          <a:blip r:embed="rId6"/>
          <a:srcRect l="18208" t="15966" r="15482" b="1937"/>
          <a:stretch/>
        </p:blipFill>
        <p:spPr>
          <a:xfrm>
            <a:off x="3035807" y="3730026"/>
            <a:ext cx="274321" cy="237744"/>
          </a:xfrm>
          <a:prstGeom prst="rect">
            <a:avLst/>
          </a:prstGeom>
        </p:spPr>
      </p:pic>
      <p:pic>
        <p:nvPicPr>
          <p:cNvPr id="18" name="圖片 17"/>
          <p:cNvPicPr>
            <a:picLocks noChangeAspect="1"/>
          </p:cNvPicPr>
          <p:nvPr/>
        </p:nvPicPr>
        <p:blipFill>
          <a:blip r:embed="rId7"/>
          <a:stretch>
            <a:fillRect/>
          </a:stretch>
        </p:blipFill>
        <p:spPr>
          <a:xfrm>
            <a:off x="3035807" y="4466002"/>
            <a:ext cx="304826" cy="281964"/>
          </a:xfrm>
          <a:prstGeom prst="rect">
            <a:avLst/>
          </a:prstGeom>
        </p:spPr>
      </p:pic>
      <p:pic>
        <p:nvPicPr>
          <p:cNvPr id="19" name="圖片 18"/>
          <p:cNvPicPr>
            <a:picLocks noChangeAspect="1"/>
          </p:cNvPicPr>
          <p:nvPr/>
        </p:nvPicPr>
        <p:blipFill rotWithShape="1">
          <a:blip r:embed="rId8"/>
          <a:srcRect l="8868" t="231" r="11182"/>
          <a:stretch/>
        </p:blipFill>
        <p:spPr>
          <a:xfrm>
            <a:off x="3017521" y="5199414"/>
            <a:ext cx="283464" cy="332080"/>
          </a:xfrm>
          <a:prstGeom prst="rect">
            <a:avLst/>
          </a:prstGeom>
        </p:spPr>
      </p:pic>
      <p:grpSp>
        <p:nvGrpSpPr>
          <p:cNvPr id="23" name="群組 22"/>
          <p:cNvGrpSpPr/>
          <p:nvPr/>
        </p:nvGrpSpPr>
        <p:grpSpPr>
          <a:xfrm>
            <a:off x="6272526" y="5084038"/>
            <a:ext cx="2996442" cy="562064"/>
            <a:chOff x="1228086" y="5388446"/>
            <a:chExt cx="2996442" cy="562064"/>
          </a:xfrm>
        </p:grpSpPr>
        <p:sp>
          <p:nvSpPr>
            <p:cNvPr id="14" name="圓角矩形 13"/>
            <p:cNvSpPr/>
            <p:nvPr/>
          </p:nvSpPr>
          <p:spPr>
            <a:xfrm>
              <a:off x="1228086" y="5388446"/>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latin typeface="Arial Black" panose="020B0604020202020204" pitchFamily="34" charset="0"/>
                  <a:ea typeface="PingFang TC Semibold" panose="020B0400000000000000"/>
                  <a:cs typeface="Arial Black" panose="020B0604020202020204" pitchFamily="34" charset="0"/>
                </a:rPr>
                <a:t>K</a:t>
              </a:r>
              <a:r>
                <a:rPr lang="zh-TW" altLang="en-US" b="1" dirty="0">
                  <a:latin typeface="Arial Black" panose="020B0604020202020204" pitchFamily="34" charset="0"/>
                  <a:ea typeface="PingFang TC Semibold" panose="020B0400000000000000"/>
                  <a:cs typeface="Arial Black" panose="020B0604020202020204" pitchFamily="34" charset="0"/>
                </a:rPr>
                <a:t> </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樹的個數</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20" name="圖片 19"/>
            <p:cNvPicPr>
              <a:picLocks noChangeAspect="1"/>
            </p:cNvPicPr>
            <p:nvPr/>
          </p:nvPicPr>
          <p:blipFill>
            <a:blip r:embed="rId9"/>
            <a:stretch>
              <a:fillRect/>
            </a:stretch>
          </p:blipFill>
          <p:spPr>
            <a:xfrm>
              <a:off x="1362442" y="5503822"/>
              <a:ext cx="304827" cy="280111"/>
            </a:xfrm>
            <a:prstGeom prst="rect">
              <a:avLst/>
            </a:prstGeom>
          </p:spPr>
        </p:pic>
      </p:grpSp>
      <p:sp>
        <p:nvSpPr>
          <p:cNvPr id="22" name="圓角矩形 21"/>
          <p:cNvSpPr/>
          <p:nvPr/>
        </p:nvSpPr>
        <p:spPr>
          <a:xfrm>
            <a:off x="6272526" y="4322818"/>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err="1" smtClean="0">
                <a:latin typeface="Arial Black" panose="020B0604020202020204" pitchFamily="34" charset="0"/>
                <a:ea typeface="PingFang TC Semibold" panose="020B0400000000000000"/>
                <a:cs typeface="Arial Black" panose="020B0604020202020204" pitchFamily="34" charset="0"/>
              </a:rPr>
              <a:t>Fk</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模型複雜度函樹</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21" name="圖片 20"/>
          <p:cNvPicPr>
            <a:picLocks noChangeAspect="1"/>
          </p:cNvPicPr>
          <p:nvPr/>
        </p:nvPicPr>
        <p:blipFill>
          <a:blip r:embed="rId10"/>
          <a:stretch>
            <a:fillRect/>
          </a:stretch>
        </p:blipFill>
        <p:spPr>
          <a:xfrm>
            <a:off x="6406882" y="4435060"/>
            <a:ext cx="304827" cy="364098"/>
          </a:xfrm>
          <a:prstGeom prst="rect">
            <a:avLst/>
          </a:prstGeom>
        </p:spPr>
      </p:pic>
    </p:spTree>
    <p:extLst>
      <p:ext uri="{BB962C8B-B14F-4D97-AF65-F5344CB8AC3E}">
        <p14:creationId xmlns:p14="http://schemas.microsoft.com/office/powerpoint/2010/main" val="3353538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21339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追加法訓</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練</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 name="圖片 1"/>
          <p:cNvPicPr>
            <a:picLocks noChangeAspect="1"/>
          </p:cNvPicPr>
          <p:nvPr/>
        </p:nvPicPr>
        <p:blipFill rotWithShape="1">
          <a:blip r:embed="rId4"/>
          <a:srcRect t="11265" b="12971"/>
          <a:stretch/>
        </p:blipFill>
        <p:spPr>
          <a:xfrm>
            <a:off x="1228087" y="2422637"/>
            <a:ext cx="3700530" cy="741187"/>
          </a:xfrm>
          <a:prstGeom prst="rect">
            <a:avLst/>
          </a:prstGeom>
        </p:spPr>
      </p:pic>
      <p:sp>
        <p:nvSpPr>
          <p:cNvPr id="26" name="圓角矩形 25"/>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t-1</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樹訓練完之後</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不調整前面模型</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針對第</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顆樹作訓練</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7" name="圓角矩形 26"/>
          <p:cNvSpPr/>
          <p:nvPr/>
        </p:nvSpPr>
        <p:spPr>
          <a:xfrm>
            <a:off x="1228085" y="32287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將目標函式可以隨著更改為</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rotWithShape="1">
          <a:blip r:embed="rId5"/>
          <a:srcRect t="28768" r="18855" b="6407"/>
          <a:stretch/>
        </p:blipFill>
        <p:spPr>
          <a:xfrm>
            <a:off x="1229549" y="3855787"/>
            <a:ext cx="7398135" cy="588198"/>
          </a:xfrm>
          <a:prstGeom prst="rect">
            <a:avLst/>
          </a:prstGeom>
        </p:spPr>
      </p:pic>
      <p:grpSp>
        <p:nvGrpSpPr>
          <p:cNvPr id="34" name="群組 33"/>
          <p:cNvGrpSpPr/>
          <p:nvPr/>
        </p:nvGrpSpPr>
        <p:grpSpPr>
          <a:xfrm>
            <a:off x="8495633" y="3862495"/>
            <a:ext cx="3437269" cy="705892"/>
            <a:chOff x="7635240" y="3902684"/>
            <a:chExt cx="3437269" cy="705892"/>
          </a:xfrm>
        </p:grpSpPr>
        <p:sp>
          <p:nvSpPr>
            <p:cNvPr id="31" name="手繪多邊形 30"/>
            <p:cNvSpPr/>
            <p:nvPr/>
          </p:nvSpPr>
          <p:spPr>
            <a:xfrm>
              <a:off x="7635240" y="4087350"/>
              <a:ext cx="1636776" cy="521226"/>
            </a:xfrm>
            <a:custGeom>
              <a:avLst/>
              <a:gdLst>
                <a:gd name="connsiteX0" fmla="*/ 0 w 1636776"/>
                <a:gd name="connsiteY0" fmla="*/ 310914 h 521226"/>
                <a:gd name="connsiteX1" fmla="*/ 73152 w 1636776"/>
                <a:gd name="connsiteY1" fmla="*/ 256050 h 521226"/>
                <a:gd name="connsiteX2" fmla="*/ 192024 w 1636776"/>
                <a:gd name="connsiteY2" fmla="*/ 201186 h 521226"/>
                <a:gd name="connsiteX3" fmla="*/ 228600 w 1636776"/>
                <a:gd name="connsiteY3" fmla="*/ 182898 h 521226"/>
                <a:gd name="connsiteX4" fmla="*/ 301752 w 1636776"/>
                <a:gd name="connsiteY4" fmla="*/ 173754 h 521226"/>
                <a:gd name="connsiteX5" fmla="*/ 438912 w 1636776"/>
                <a:gd name="connsiteY5" fmla="*/ 137178 h 521226"/>
                <a:gd name="connsiteX6" fmla="*/ 877824 w 1636776"/>
                <a:gd name="connsiteY6" fmla="*/ 146322 h 521226"/>
                <a:gd name="connsiteX7" fmla="*/ 950976 w 1636776"/>
                <a:gd name="connsiteY7" fmla="*/ 182898 h 521226"/>
                <a:gd name="connsiteX8" fmla="*/ 969264 w 1636776"/>
                <a:gd name="connsiteY8" fmla="*/ 210330 h 521226"/>
                <a:gd name="connsiteX9" fmla="*/ 1005840 w 1636776"/>
                <a:gd name="connsiteY9" fmla="*/ 283482 h 521226"/>
                <a:gd name="connsiteX10" fmla="*/ 996696 w 1636776"/>
                <a:gd name="connsiteY10" fmla="*/ 365778 h 521226"/>
                <a:gd name="connsiteX11" fmla="*/ 960120 w 1636776"/>
                <a:gd name="connsiteY11" fmla="*/ 457218 h 521226"/>
                <a:gd name="connsiteX12" fmla="*/ 941832 w 1636776"/>
                <a:gd name="connsiteY12" fmla="*/ 484650 h 521226"/>
                <a:gd name="connsiteX13" fmla="*/ 868680 w 1636776"/>
                <a:gd name="connsiteY13" fmla="*/ 521226 h 521226"/>
                <a:gd name="connsiteX14" fmla="*/ 786384 w 1636776"/>
                <a:gd name="connsiteY14" fmla="*/ 493794 h 521226"/>
                <a:gd name="connsiteX15" fmla="*/ 768096 w 1636776"/>
                <a:gd name="connsiteY15" fmla="*/ 457218 h 521226"/>
                <a:gd name="connsiteX16" fmla="*/ 749808 w 1636776"/>
                <a:gd name="connsiteY16" fmla="*/ 429786 h 521226"/>
                <a:gd name="connsiteX17" fmla="*/ 795528 w 1636776"/>
                <a:gd name="connsiteY17" fmla="*/ 219474 h 521226"/>
                <a:gd name="connsiteX18" fmla="*/ 868680 w 1636776"/>
                <a:gd name="connsiteY18" fmla="*/ 182898 h 521226"/>
                <a:gd name="connsiteX19" fmla="*/ 896112 w 1636776"/>
                <a:gd name="connsiteY19" fmla="*/ 173754 h 521226"/>
                <a:gd name="connsiteX20" fmla="*/ 1005840 w 1636776"/>
                <a:gd name="connsiteY20" fmla="*/ 118890 h 521226"/>
                <a:gd name="connsiteX21" fmla="*/ 1069848 w 1636776"/>
                <a:gd name="connsiteY21" fmla="*/ 100602 h 521226"/>
                <a:gd name="connsiteX22" fmla="*/ 1143000 w 1636776"/>
                <a:gd name="connsiteY22" fmla="*/ 82314 h 521226"/>
                <a:gd name="connsiteX23" fmla="*/ 1243584 w 1636776"/>
                <a:gd name="connsiteY23" fmla="*/ 45738 h 521226"/>
                <a:gd name="connsiteX24" fmla="*/ 1307592 w 1636776"/>
                <a:gd name="connsiteY24" fmla="*/ 36594 h 521226"/>
                <a:gd name="connsiteX25" fmla="*/ 1536192 w 1636776"/>
                <a:gd name="connsiteY25" fmla="*/ 18306 h 521226"/>
                <a:gd name="connsiteX26" fmla="*/ 1636776 w 1636776"/>
                <a:gd name="connsiteY26" fmla="*/ 18 h 52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6776" h="521226">
                  <a:moveTo>
                    <a:pt x="0" y="310914"/>
                  </a:moveTo>
                  <a:cubicBezTo>
                    <a:pt x="21987" y="293325"/>
                    <a:pt x="47677" y="270607"/>
                    <a:pt x="73152" y="256050"/>
                  </a:cubicBezTo>
                  <a:cubicBezTo>
                    <a:pt x="102044" y="239540"/>
                    <a:pt x="173325" y="209816"/>
                    <a:pt x="192024" y="201186"/>
                  </a:cubicBezTo>
                  <a:cubicBezTo>
                    <a:pt x="204400" y="195474"/>
                    <a:pt x="215376" y="186204"/>
                    <a:pt x="228600" y="182898"/>
                  </a:cubicBezTo>
                  <a:cubicBezTo>
                    <a:pt x="252440" y="176938"/>
                    <a:pt x="277552" y="178025"/>
                    <a:pt x="301752" y="173754"/>
                  </a:cubicBezTo>
                  <a:cubicBezTo>
                    <a:pt x="373375" y="161115"/>
                    <a:pt x="377620" y="157609"/>
                    <a:pt x="438912" y="137178"/>
                  </a:cubicBezTo>
                  <a:lnTo>
                    <a:pt x="877824" y="146322"/>
                  </a:lnTo>
                  <a:cubicBezTo>
                    <a:pt x="904978" y="148746"/>
                    <a:pt x="950976" y="182898"/>
                    <a:pt x="950976" y="182898"/>
                  </a:cubicBezTo>
                  <a:cubicBezTo>
                    <a:pt x="957072" y="192042"/>
                    <a:pt x="964002" y="200682"/>
                    <a:pt x="969264" y="210330"/>
                  </a:cubicBezTo>
                  <a:cubicBezTo>
                    <a:pt x="982319" y="234263"/>
                    <a:pt x="1005840" y="283482"/>
                    <a:pt x="1005840" y="283482"/>
                  </a:cubicBezTo>
                  <a:cubicBezTo>
                    <a:pt x="1002792" y="310914"/>
                    <a:pt x="1002109" y="338713"/>
                    <a:pt x="996696" y="365778"/>
                  </a:cubicBezTo>
                  <a:cubicBezTo>
                    <a:pt x="990932" y="394600"/>
                    <a:pt x="975126" y="430958"/>
                    <a:pt x="960120" y="457218"/>
                  </a:cubicBezTo>
                  <a:cubicBezTo>
                    <a:pt x="954668" y="466760"/>
                    <a:pt x="950835" y="478348"/>
                    <a:pt x="941832" y="484650"/>
                  </a:cubicBezTo>
                  <a:cubicBezTo>
                    <a:pt x="919498" y="500284"/>
                    <a:pt x="868680" y="521226"/>
                    <a:pt x="868680" y="521226"/>
                  </a:cubicBezTo>
                  <a:cubicBezTo>
                    <a:pt x="845564" y="516603"/>
                    <a:pt x="805313" y="512723"/>
                    <a:pt x="786384" y="493794"/>
                  </a:cubicBezTo>
                  <a:cubicBezTo>
                    <a:pt x="776745" y="484155"/>
                    <a:pt x="774859" y="469053"/>
                    <a:pt x="768096" y="457218"/>
                  </a:cubicBezTo>
                  <a:cubicBezTo>
                    <a:pt x="762644" y="447676"/>
                    <a:pt x="755904" y="438930"/>
                    <a:pt x="749808" y="429786"/>
                  </a:cubicBezTo>
                  <a:cubicBezTo>
                    <a:pt x="750843" y="414263"/>
                    <a:pt x="744364" y="245056"/>
                    <a:pt x="795528" y="219474"/>
                  </a:cubicBezTo>
                  <a:cubicBezTo>
                    <a:pt x="819912" y="207282"/>
                    <a:pt x="842817" y="191519"/>
                    <a:pt x="868680" y="182898"/>
                  </a:cubicBezTo>
                  <a:cubicBezTo>
                    <a:pt x="877824" y="179850"/>
                    <a:pt x="887378" y="177830"/>
                    <a:pt x="896112" y="173754"/>
                  </a:cubicBezTo>
                  <a:cubicBezTo>
                    <a:pt x="933169" y="156461"/>
                    <a:pt x="966520" y="130124"/>
                    <a:pt x="1005840" y="118890"/>
                  </a:cubicBezTo>
                  <a:lnTo>
                    <a:pt x="1069848" y="100602"/>
                  </a:lnTo>
                  <a:cubicBezTo>
                    <a:pt x="1094134" y="94126"/>
                    <a:pt x="1118977" y="89706"/>
                    <a:pt x="1143000" y="82314"/>
                  </a:cubicBezTo>
                  <a:cubicBezTo>
                    <a:pt x="1202996" y="63854"/>
                    <a:pt x="1177403" y="61010"/>
                    <a:pt x="1243584" y="45738"/>
                  </a:cubicBezTo>
                  <a:cubicBezTo>
                    <a:pt x="1264585" y="40892"/>
                    <a:pt x="1286133" y="38606"/>
                    <a:pt x="1307592" y="36594"/>
                  </a:cubicBezTo>
                  <a:cubicBezTo>
                    <a:pt x="1383702" y="29459"/>
                    <a:pt x="1459992" y="24402"/>
                    <a:pt x="1536192" y="18306"/>
                  </a:cubicBezTo>
                  <a:cubicBezTo>
                    <a:pt x="1624439" y="-1304"/>
                    <a:pt x="1590387" y="18"/>
                    <a:pt x="1636776" y="18"/>
                  </a:cubicBezTo>
                </a:path>
              </a:pathLst>
            </a:custGeom>
            <a:noFill/>
            <a:ln w="57150">
              <a:solidFill>
                <a:srgbClr val="00ADB5"/>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9272016" y="3902684"/>
              <a:ext cx="1800493" cy="646331"/>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顆樹已知情</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況下可視為常數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35" name="圓角矩形 34"/>
          <p:cNvSpPr/>
          <p:nvPr/>
        </p:nvSpPr>
        <p:spPr>
          <a:xfrm>
            <a:off x="1228085" y="450882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二階泰勒展</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開</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6" name="圖片 35"/>
          <p:cNvPicPr>
            <a:picLocks noChangeAspect="1"/>
          </p:cNvPicPr>
          <p:nvPr/>
        </p:nvPicPr>
        <p:blipFill rotWithShape="1">
          <a:blip r:embed="rId6"/>
          <a:srcRect t="8998"/>
          <a:stretch/>
        </p:blipFill>
        <p:spPr>
          <a:xfrm>
            <a:off x="1226621" y="5135731"/>
            <a:ext cx="7480975" cy="649224"/>
          </a:xfrm>
          <a:prstGeom prst="rect">
            <a:avLst/>
          </a:prstGeom>
        </p:spPr>
      </p:pic>
      <p:pic>
        <p:nvPicPr>
          <p:cNvPr id="4" name="圖片 3"/>
          <p:cNvPicPr>
            <a:picLocks noChangeAspect="1"/>
          </p:cNvPicPr>
          <p:nvPr/>
        </p:nvPicPr>
        <p:blipFill rotWithShape="1">
          <a:blip r:embed="rId7"/>
          <a:srcRect r="1395"/>
          <a:stretch/>
        </p:blipFill>
        <p:spPr>
          <a:xfrm>
            <a:off x="1717211" y="5849796"/>
            <a:ext cx="5370254" cy="607685"/>
          </a:xfrm>
          <a:prstGeom prst="rect">
            <a:avLst/>
          </a:prstGeom>
        </p:spPr>
      </p:pic>
      <p:sp>
        <p:nvSpPr>
          <p:cNvPr id="5" name="矩形 4"/>
          <p:cNvSpPr/>
          <p:nvPr/>
        </p:nvSpPr>
        <p:spPr>
          <a:xfrm>
            <a:off x="1380259" y="5940763"/>
            <a:ext cx="336952" cy="369332"/>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875493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18133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正則化項</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6" name="圓角矩形 25"/>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假</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設待訓練第</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顆樹有</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個葉節點</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葉節點的輸出向量用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[w1,w2….]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表示</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6" name="圖片 5"/>
          <p:cNvPicPr>
            <a:picLocks noChangeAspect="1"/>
          </p:cNvPicPr>
          <p:nvPr/>
        </p:nvPicPr>
        <p:blipFill rotWithShape="1">
          <a:blip r:embed="rId4"/>
          <a:srcRect t="19707" b="17350"/>
          <a:stretch/>
        </p:blipFill>
        <p:spPr>
          <a:xfrm>
            <a:off x="1226620" y="2423633"/>
            <a:ext cx="3677309" cy="588141"/>
          </a:xfrm>
          <a:prstGeom prst="rect">
            <a:avLst/>
          </a:prstGeom>
        </p:spPr>
      </p:pic>
      <p:pic>
        <p:nvPicPr>
          <p:cNvPr id="7" name="圖片 6"/>
          <p:cNvPicPr>
            <a:picLocks noChangeAspect="1"/>
          </p:cNvPicPr>
          <p:nvPr/>
        </p:nvPicPr>
        <p:blipFill rotWithShape="1">
          <a:blip r:embed="rId5"/>
          <a:srcRect t="10169" b="8081"/>
          <a:stretch/>
        </p:blipFill>
        <p:spPr>
          <a:xfrm>
            <a:off x="1226620" y="3085993"/>
            <a:ext cx="2430979" cy="695575"/>
          </a:xfrm>
          <a:prstGeom prst="rect">
            <a:avLst/>
          </a:prstGeom>
        </p:spPr>
      </p:pic>
      <p:sp>
        <p:nvSpPr>
          <p:cNvPr id="12" name="矩形 11"/>
          <p:cNvSpPr/>
          <p:nvPr/>
        </p:nvSpPr>
        <p:spPr>
          <a:xfrm>
            <a:off x="1226620" y="3855787"/>
            <a:ext cx="4612160" cy="369332"/>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為葉節點數</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err="1">
                <a:solidFill>
                  <a:schemeClr val="bg1"/>
                </a:solidFill>
                <a:latin typeface="Arial Black" panose="020B0604020202020204" pitchFamily="34" charset="0"/>
                <a:ea typeface="PingFang TC Semibold" panose="020B0400000000000000"/>
                <a:cs typeface="Arial Black" panose="020B0604020202020204" pitchFamily="34" charset="0"/>
              </a:rPr>
              <a:t>Wj</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為節點</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j</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的輸出</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l-GR" altLang="zh-TW" b="1" dirty="0">
                <a:solidFill>
                  <a:schemeClr val="bg1"/>
                </a:solidFill>
                <a:ea typeface="PingFang TC Semibold" panose="020B0400000000000000"/>
              </a:rPr>
              <a:t>γ</a:t>
            </a:r>
            <a:r>
              <a:rPr lang="zh-TW" altLang="en-US" b="1" dirty="0">
                <a:solidFill>
                  <a:schemeClr val="bg1"/>
                </a:solidFill>
                <a:ea typeface="PingFang TC Semibold" panose="020B0400000000000000"/>
              </a:rPr>
              <a:t>是系數</a:t>
            </a:r>
            <a:endParaRPr lang="el-GR" altLang="zh-TW" b="1" dirty="0">
              <a:solidFill>
                <a:schemeClr val="bg1"/>
              </a:solidFill>
              <a:ea typeface="PingFang TC Semibold" panose="020B0400000000000000"/>
            </a:endParaRPr>
          </a:p>
        </p:txBody>
      </p:sp>
      <p:sp>
        <p:nvSpPr>
          <p:cNvPr id="20" name="矩形 19"/>
          <p:cNvSpPr/>
          <p:nvPr/>
        </p:nvSpPr>
        <p:spPr>
          <a:xfrm>
            <a:off x="1226620" y="4299338"/>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目標函式簡化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3" name="圖片 12"/>
          <p:cNvPicPr>
            <a:picLocks noChangeAspect="1"/>
          </p:cNvPicPr>
          <p:nvPr/>
        </p:nvPicPr>
        <p:blipFill rotWithShape="1">
          <a:blip r:embed="rId6"/>
          <a:srcRect t="7348"/>
          <a:stretch/>
        </p:blipFill>
        <p:spPr>
          <a:xfrm>
            <a:off x="1226619" y="4850610"/>
            <a:ext cx="6251515" cy="1714781"/>
          </a:xfrm>
          <a:prstGeom prst="rect">
            <a:avLst/>
          </a:prstGeom>
        </p:spPr>
      </p:pic>
    </p:spTree>
    <p:extLst>
      <p:ext uri="{BB962C8B-B14F-4D97-AF65-F5344CB8AC3E}">
        <p14:creationId xmlns:p14="http://schemas.microsoft.com/office/powerpoint/2010/main" val="1315366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目標函式簡化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3" name="圖片 12"/>
          <p:cNvPicPr>
            <a:picLocks noChangeAspect="1"/>
          </p:cNvPicPr>
          <p:nvPr/>
        </p:nvPicPr>
        <p:blipFill rotWithShape="1">
          <a:blip r:embed="rId3"/>
          <a:srcRect t="7348"/>
          <a:stretch/>
        </p:blipFill>
        <p:spPr>
          <a:xfrm>
            <a:off x="1226620" y="1736585"/>
            <a:ext cx="6251515" cy="1714781"/>
          </a:xfrm>
          <a:prstGeom prst="rect">
            <a:avLst/>
          </a:prstGeom>
        </p:spPr>
      </p:pic>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a:blip r:embed="rId5"/>
          <a:stretch>
            <a:fillRect/>
          </a:stretch>
        </p:blipFill>
        <p:spPr>
          <a:xfrm>
            <a:off x="1226620" y="3451366"/>
            <a:ext cx="4920083" cy="630780"/>
          </a:xfrm>
          <a:prstGeom prst="rect">
            <a:avLst/>
          </a:prstGeom>
        </p:spPr>
      </p:pic>
      <p:pic>
        <p:nvPicPr>
          <p:cNvPr id="3" name="圖片 2"/>
          <p:cNvPicPr>
            <a:picLocks noChangeAspect="1"/>
          </p:cNvPicPr>
          <p:nvPr/>
        </p:nvPicPr>
        <p:blipFill>
          <a:blip r:embed="rId6"/>
          <a:stretch>
            <a:fillRect/>
          </a:stretch>
        </p:blipFill>
        <p:spPr>
          <a:xfrm>
            <a:off x="1226620" y="4363935"/>
            <a:ext cx="4820006" cy="1177329"/>
          </a:xfrm>
          <a:prstGeom prst="rect">
            <a:avLst/>
          </a:prstGeom>
        </p:spPr>
      </p:pic>
    </p:spTree>
    <p:extLst>
      <p:ext uri="{BB962C8B-B14F-4D97-AF65-F5344CB8AC3E}">
        <p14:creationId xmlns:p14="http://schemas.microsoft.com/office/powerpoint/2010/main" val="2111379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目標函式優化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8" name="圖片 7"/>
          <p:cNvPicPr>
            <a:picLocks noChangeAspect="1"/>
          </p:cNvPicPr>
          <p:nvPr/>
        </p:nvPicPr>
        <p:blipFill>
          <a:blip r:embed="rId4"/>
          <a:stretch>
            <a:fillRect/>
          </a:stretch>
        </p:blipFill>
        <p:spPr>
          <a:xfrm>
            <a:off x="1226620" y="1736585"/>
            <a:ext cx="4820006" cy="1177329"/>
          </a:xfrm>
          <a:prstGeom prst="rect">
            <a:avLst/>
          </a:prstGeom>
        </p:spPr>
      </p:pic>
      <p:sp>
        <p:nvSpPr>
          <p:cNvPr id="12" name="圓角矩形 11"/>
          <p:cNvSpPr/>
          <p:nvPr/>
        </p:nvSpPr>
        <p:spPr>
          <a:xfrm>
            <a:off x="1226620" y="298813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可以看到這是一個二次函數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因此最小值會出現在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 = -b/2a</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4" name="圖片 3"/>
          <p:cNvPicPr>
            <a:picLocks noChangeAspect="1"/>
          </p:cNvPicPr>
          <p:nvPr/>
        </p:nvPicPr>
        <p:blipFill>
          <a:blip r:embed="rId5"/>
          <a:stretch>
            <a:fillRect/>
          </a:stretch>
        </p:blipFill>
        <p:spPr>
          <a:xfrm>
            <a:off x="1226620" y="3624414"/>
            <a:ext cx="2503180" cy="947949"/>
          </a:xfrm>
          <a:prstGeom prst="rect">
            <a:avLst/>
          </a:prstGeom>
        </p:spPr>
      </p:pic>
      <p:pic>
        <p:nvPicPr>
          <p:cNvPr id="5" name="圖片 4"/>
          <p:cNvPicPr>
            <a:picLocks noChangeAspect="1"/>
          </p:cNvPicPr>
          <p:nvPr/>
        </p:nvPicPr>
        <p:blipFill rotWithShape="1">
          <a:blip r:embed="rId6"/>
          <a:srcRect t="8218"/>
          <a:stretch/>
        </p:blipFill>
        <p:spPr>
          <a:xfrm>
            <a:off x="1226620" y="4656088"/>
            <a:ext cx="4837480" cy="1042416"/>
          </a:xfrm>
          <a:prstGeom prst="rect">
            <a:avLst/>
          </a:prstGeom>
        </p:spPr>
      </p:pic>
    </p:spTree>
    <p:extLst>
      <p:ext uri="{BB962C8B-B14F-4D97-AF65-F5344CB8AC3E}">
        <p14:creationId xmlns:p14="http://schemas.microsoft.com/office/powerpoint/2010/main" val="1907292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1339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生成數策略</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rotWithShape="1">
          <a:blip r:embed="rId4"/>
          <a:srcRect l="957"/>
          <a:stretch/>
        </p:blipFill>
        <p:spPr>
          <a:xfrm>
            <a:off x="1226621" y="2493153"/>
            <a:ext cx="6435414" cy="1158315"/>
          </a:xfrm>
          <a:prstGeom prst="rect">
            <a:avLst/>
          </a:prstGeom>
        </p:spPr>
      </p:pic>
      <p:pic>
        <p:nvPicPr>
          <p:cNvPr id="3" name="圖片 2"/>
          <p:cNvPicPr>
            <a:picLocks noChangeAspect="1"/>
          </p:cNvPicPr>
          <p:nvPr/>
        </p:nvPicPr>
        <p:blipFill rotWithShape="1">
          <a:blip r:embed="rId5"/>
          <a:srcRect l="9065" t="12884" b="10737"/>
          <a:stretch/>
        </p:blipFill>
        <p:spPr>
          <a:xfrm>
            <a:off x="1744192" y="3785829"/>
            <a:ext cx="788730" cy="649224"/>
          </a:xfrm>
          <a:prstGeom prst="rect">
            <a:avLst/>
          </a:prstGeom>
        </p:spPr>
      </p:pic>
      <p:sp>
        <p:nvSpPr>
          <p:cNvPr id="11" name="圓角矩形 10"/>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將分裂後的損失函數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剪去分裂前的損失函數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就稱為</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gain</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328091" y="3871914"/>
            <a:ext cx="416101" cy="477054"/>
          </a:xfrm>
          <a:prstGeom prst="rect">
            <a:avLst/>
          </a:prstGeom>
        </p:spPr>
        <p:txBody>
          <a:bodyPr wrap="square">
            <a:spAutoFit/>
          </a:bodyPr>
          <a:lstStyle/>
          <a:p>
            <a:r>
              <a:rPr lang="en-US" altLang="zh-TW" sz="2500" b="1" dirty="0">
                <a:solidFill>
                  <a:schemeClr val="bg1"/>
                </a:solidFill>
                <a:latin typeface="Arial Black" panose="020B0604020202020204" pitchFamily="34" charset="0"/>
                <a:ea typeface="PingFang TC Semibold" panose="020B0400000000000000"/>
                <a:cs typeface="Arial Black" panose="020B0604020202020204" pitchFamily="34" charset="0"/>
              </a:rPr>
              <a:t>#</a:t>
            </a:r>
            <a:endParaRPr lang="zh-TW" altLang="en-US" sz="2500" dirty="0"/>
          </a:p>
        </p:txBody>
      </p:sp>
      <p:sp>
        <p:nvSpPr>
          <p:cNvPr id="13" name="矩形 12"/>
          <p:cNvSpPr/>
          <p:nvPr/>
        </p:nvSpPr>
        <p:spPr>
          <a:xfrm>
            <a:off x="2532922" y="3925775"/>
            <a:ext cx="2361380" cy="369332"/>
          </a:xfrm>
          <a:prstGeom prst="rect">
            <a:avLst/>
          </a:prstGeom>
        </p:spPr>
        <p:txBody>
          <a:bodyPr wrap="square">
            <a:spAutoFit/>
          </a:bodyPr>
          <a:lstStyle/>
          <a:p>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越大</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OBJ</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就會越小 </a:t>
            </a:r>
            <a:endParaRPr lang="zh-TW" altLang="en-US" dirty="0"/>
          </a:p>
        </p:txBody>
      </p:sp>
    </p:spTree>
    <p:extLst>
      <p:ext uri="{BB962C8B-B14F-4D97-AF65-F5344CB8AC3E}">
        <p14:creationId xmlns:p14="http://schemas.microsoft.com/office/powerpoint/2010/main" val="2834991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訓練速度更快</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方</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差更低</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不易過擬合</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082307"/>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4" y="455936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訓練無法並行處理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4" y="51654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不適合處理高維</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稀疏數據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001518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726965"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Deep Learning</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2973217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p>
        </p:txBody>
      </p:sp>
      <p:pic>
        <p:nvPicPr>
          <p:cNvPr id="3" name="圖片 2"/>
          <p:cNvPicPr>
            <a:picLocks noChangeAspect="1"/>
          </p:cNvPicPr>
          <p:nvPr/>
        </p:nvPicPr>
        <p:blipFill rotWithShape="1">
          <a:blip r:embed="rId3"/>
          <a:srcRect l="1997" t="4100" r="854" b="547"/>
          <a:stretch/>
        </p:blipFill>
        <p:spPr>
          <a:xfrm>
            <a:off x="1259840" y="1047675"/>
            <a:ext cx="9672320" cy="4940062"/>
          </a:xfrm>
          <a:prstGeom prst="rect">
            <a:avLst/>
          </a:prstGeom>
        </p:spPr>
      </p:pic>
      <p:sp>
        <p:nvSpPr>
          <p:cNvPr id="4" name="矩形 3"/>
          <p:cNvSpPr/>
          <p:nvPr/>
        </p:nvSpPr>
        <p:spPr>
          <a:xfrm>
            <a:off x="1234734" y="6028174"/>
            <a:ext cx="9722533" cy="369332"/>
          </a:xfrm>
          <a:prstGeom prst="rect">
            <a:avLst/>
          </a:prstGeom>
        </p:spPr>
        <p:txBody>
          <a:bodyPr wrap="none">
            <a:spAutoFit/>
          </a:bodyPr>
          <a:lstStyle/>
          <a:p>
            <a:r>
              <a:rPr lang="zh-TW" altLang="en-US" dirty="0" smtClean="0">
                <a:solidFill>
                  <a:schemeClr val="bg1"/>
                </a:solidFill>
                <a:latin typeface="Roboto"/>
              </a:rPr>
              <a:t>資料來源</a:t>
            </a:r>
            <a:r>
              <a:rPr lang="en-US" altLang="zh-TW" dirty="0" smtClean="0">
                <a:solidFill>
                  <a:schemeClr val="bg1"/>
                </a:solidFill>
                <a:latin typeface="Roboto"/>
              </a:rPr>
              <a:t>:Brandon </a:t>
            </a:r>
            <a:r>
              <a:rPr lang="en-US" altLang="zh-TW" dirty="0">
                <a:solidFill>
                  <a:schemeClr val="bg1"/>
                </a:solidFill>
                <a:latin typeface="Roboto"/>
              </a:rPr>
              <a:t>Rohrer : https://www.youtube.com/watch?v=ILsA4nyG7I0&amp;ab_channel=BrandonRohrer</a:t>
            </a:r>
            <a:endParaRPr lang="zh-TW" altLang="en-US" dirty="0">
              <a:solidFill>
                <a:schemeClr val="bg1"/>
              </a:solidFill>
            </a:endParaRPr>
          </a:p>
        </p:txBody>
      </p:sp>
    </p:spTree>
    <p:extLst>
      <p:ext uri="{BB962C8B-B14F-4D97-AF65-F5344CB8AC3E}">
        <p14:creationId xmlns:p14="http://schemas.microsoft.com/office/powerpoint/2010/main" val="509152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spTree>
    <p:extLst>
      <p:ext uri="{BB962C8B-B14F-4D97-AF65-F5344CB8AC3E}">
        <p14:creationId xmlns:p14="http://schemas.microsoft.com/office/powerpoint/2010/main" val="41170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47543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Target Analysis</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228086" y="1185313"/>
            <a:ext cx="6384588" cy="1967712"/>
            <a:chOff x="1228086" y="1185313"/>
            <a:chExt cx="6384588" cy="1967712"/>
          </a:xfrm>
        </p:grpSpPr>
        <p:sp>
          <p:nvSpPr>
            <p:cNvPr id="12" name="矩形 11"/>
            <p:cNvSpPr/>
            <p:nvPr/>
          </p:nvSpPr>
          <p:spPr>
            <a:xfrm>
              <a:off x="1228087" y="1185313"/>
              <a:ext cx="3310522"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急加速造成的損害</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6" y="1847373"/>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輪胎磨損比例增加</a:t>
              </a:r>
              <a:endParaRPr lang="zh-TW" altLang="en-US" b="1" dirty="0">
                <a:ea typeface="PingFang TC Semibold" panose="020B0400000000000000"/>
              </a:endParaRPr>
            </a:p>
          </p:txBody>
        </p:sp>
        <p:sp>
          <p:nvSpPr>
            <p:cNvPr id="22" name="圓角矩形 21"/>
            <p:cNvSpPr/>
            <p:nvPr/>
          </p:nvSpPr>
          <p:spPr>
            <a:xfrm>
              <a:off x="1228086" y="259096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貨物 損傷</a:t>
              </a:r>
              <a:endParaRPr lang="zh-TW" altLang="en-US" b="1" dirty="0">
                <a:ea typeface="PingFang TC Semibold" panose="020B0400000000000000"/>
              </a:endParaRPr>
            </a:p>
          </p:txBody>
        </p:sp>
      </p:grpSp>
      <p:sp>
        <p:nvSpPr>
          <p:cNvPr id="23" name="矩形 22"/>
          <p:cNvSpPr/>
          <p:nvPr/>
        </p:nvSpPr>
        <p:spPr>
          <a:xfrm>
            <a:off x="1228086" y="3341516"/>
            <a:ext cx="2669320"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急加速定義量</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4" name="圓角矩形 23"/>
          <p:cNvSpPr/>
          <p:nvPr/>
        </p:nvSpPr>
        <p:spPr>
          <a:xfrm>
            <a:off x="1228086" y="4009099"/>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endParaRPr lang="zh-TW" altLang="en-US" b="1" dirty="0">
              <a:ea typeface="PingFang TC Semibold" panose="020B0400000000000000"/>
            </a:endParaRPr>
          </a:p>
        </p:txBody>
      </p:sp>
      <p:sp>
        <p:nvSpPr>
          <p:cNvPr id="30" name="圓角矩形 29"/>
          <p:cNvSpPr/>
          <p:nvPr/>
        </p:nvSpPr>
        <p:spPr>
          <a:xfrm>
            <a:off x="1228086" y="4761692"/>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endParaRPr lang="zh-TW" altLang="en-US" dirty="0"/>
          </a:p>
        </p:txBody>
      </p:sp>
      <p:sp>
        <p:nvSpPr>
          <p:cNvPr id="31" name="圓角矩形 30"/>
          <p:cNvSpPr/>
          <p:nvPr/>
        </p:nvSpPr>
        <p:spPr>
          <a:xfrm>
            <a:off x="1228086" y="550876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endParaRPr lang="zh-TW" altLang="en-US" dirty="0"/>
          </a:p>
        </p:txBody>
      </p:sp>
    </p:spTree>
    <p:extLst>
      <p:ext uri="{BB962C8B-B14F-4D97-AF65-F5344CB8AC3E}">
        <p14:creationId xmlns:p14="http://schemas.microsoft.com/office/powerpoint/2010/main" val="204659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rotWithShape="1">
          <a:blip r:embed="rId3"/>
          <a:srcRect l="3666" t="11601" r="4745" b="3954"/>
          <a:stretch/>
        </p:blipFill>
        <p:spPr>
          <a:xfrm>
            <a:off x="5862587" y="2049780"/>
            <a:ext cx="5962140" cy="2758440"/>
          </a:xfrm>
          <a:prstGeom prst="rect">
            <a:avLst/>
          </a:prstGeom>
        </p:spPr>
      </p:pic>
      <p:sp>
        <p:nvSpPr>
          <p:cNvPr id="10" name="圓角矩形 9"/>
          <p:cNvSpPr/>
          <p:nvPr/>
        </p:nvSpPr>
        <p:spPr>
          <a:xfrm>
            <a:off x="896754" y="2688336"/>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7135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5944417" y="2545765"/>
            <a:ext cx="6048284" cy="1766469"/>
          </a:xfrm>
          <a:prstGeom prst="rect">
            <a:avLst/>
          </a:prstGeom>
        </p:spPr>
      </p:pic>
      <p:sp>
        <p:nvSpPr>
          <p:cNvPr id="10" name="圓角矩形 9"/>
          <p:cNvSpPr/>
          <p:nvPr/>
        </p:nvSpPr>
        <p:spPr>
          <a:xfrm>
            <a:off x="878466" y="4027191"/>
            <a:ext cx="4041648" cy="155752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809885" y="1247785"/>
            <a:ext cx="4041648" cy="155752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89691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1084206" y="1830969"/>
            <a:ext cx="4041648" cy="20021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錄製_2021_04_22_16_11_44_35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66321" y="1554163"/>
            <a:ext cx="3717925" cy="3749675"/>
          </a:xfrm>
          <a:prstGeom prst="rect">
            <a:avLst/>
          </a:prstGeom>
        </p:spPr>
      </p:pic>
    </p:spTree>
    <p:extLst>
      <p:ext uri="{BB962C8B-B14F-4D97-AF65-F5344CB8AC3E}">
        <p14:creationId xmlns:p14="http://schemas.microsoft.com/office/powerpoint/2010/main" val="1409792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404826"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ctr">
              <a:buClr>
                <a:srgbClr val="00ADB5"/>
              </a:buClr>
              <a:buSzPct val="75000"/>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2308661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770630"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ctr">
              <a:buClr>
                <a:srgbClr val="00ADB5"/>
              </a:buClr>
              <a:buSzPct val="75000"/>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a:t>
            </a: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valuation</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9644473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988015"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Confusion Matrix</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7410" name="Picture 2" descr="秒懂Confusion Matrix之混淆矩阵详解_low5252的博客-CSDN博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449" y="1074150"/>
            <a:ext cx="9325103" cy="524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58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80350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AUROC</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83" y="1372441"/>
            <a:ext cx="5168834" cy="5168834"/>
          </a:xfrm>
          <a:prstGeom prst="rect">
            <a:avLst/>
          </a:prstGeom>
        </p:spPr>
      </p:pic>
    </p:spTree>
    <p:extLst>
      <p:ext uri="{BB962C8B-B14F-4D97-AF65-F5344CB8AC3E}">
        <p14:creationId xmlns:p14="http://schemas.microsoft.com/office/powerpoint/2010/main" val="166871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423148" y="1935196"/>
            <a:ext cx="11363729" cy="3666771"/>
            <a:chOff x="340852" y="2822164"/>
            <a:chExt cx="11363729" cy="3666771"/>
          </a:xfrm>
        </p:grpSpPr>
        <p:cxnSp>
          <p:nvCxnSpPr>
            <p:cNvPr id="4" name="直線接點 3"/>
            <p:cNvCxnSpPr/>
            <p:nvPr/>
          </p:nvCxnSpPr>
          <p:spPr>
            <a:xfrm>
              <a:off x="1284023" y="4458880"/>
              <a:ext cx="9623955" cy="0"/>
            </a:xfrm>
            <a:prstGeom prst="line">
              <a:avLst/>
            </a:prstGeom>
            <a:ln w="57150">
              <a:gradFill>
                <a:gsLst>
                  <a:gs pos="0">
                    <a:srgbClr val="6887B8"/>
                  </a:gs>
                  <a:gs pos="25000">
                    <a:srgbClr val="A5A58D"/>
                  </a:gs>
                  <a:gs pos="75000">
                    <a:srgbClr val="DDBEA9"/>
                  </a:gs>
                  <a:gs pos="50000">
                    <a:srgbClr val="FFE8D6"/>
                  </a:gs>
                  <a:gs pos="100000">
                    <a:srgbClr val="CB997E"/>
                  </a:gs>
                </a:gsLst>
                <a:lin ang="5400000" scaled="1"/>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873578" y="2822164"/>
              <a:ext cx="820890" cy="1759269"/>
              <a:chOff x="873578" y="2822164"/>
              <a:chExt cx="820890" cy="1759269"/>
            </a:xfrm>
          </p:grpSpPr>
          <p:sp>
            <p:nvSpPr>
              <p:cNvPr id="32" name="橢圓 31"/>
              <p:cNvSpPr/>
              <p:nvPr/>
            </p:nvSpPr>
            <p:spPr>
              <a:xfrm>
                <a:off x="87357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p:cNvCxnSpPr>
                <a:stCxn id="32" idx="4"/>
              </p:cNvCxnSpPr>
              <p:nvPr/>
            </p:nvCxnSpPr>
            <p:spPr>
              <a:xfrm>
                <a:off x="1284023" y="3643054"/>
                <a:ext cx="0" cy="853752"/>
              </a:xfrm>
              <a:prstGeom prst="line">
                <a:avLst/>
              </a:prstGeom>
              <a:ln w="28575">
                <a:solidFill>
                  <a:srgbClr val="6D91D1"/>
                </a:solidFill>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116147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rot="10800000">
              <a:off x="2954585" y="4336333"/>
              <a:ext cx="820890" cy="1759269"/>
              <a:chOff x="1646168" y="2822164"/>
              <a:chExt cx="820890" cy="1759269"/>
            </a:xfrm>
          </p:grpSpPr>
          <p:sp>
            <p:nvSpPr>
              <p:cNvPr id="29" name="橢圓 28"/>
              <p:cNvSpPr/>
              <p:nvPr/>
            </p:nvSpPr>
            <p:spPr>
              <a:xfrm>
                <a:off x="164616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p:cNvCxnSpPr>
                <a:stCxn id="29" idx="4"/>
              </p:cNvCxnSpPr>
              <p:nvPr/>
            </p:nvCxnSpPr>
            <p:spPr>
              <a:xfrm>
                <a:off x="2056613" y="3643054"/>
                <a:ext cx="0" cy="853752"/>
              </a:xfrm>
              <a:prstGeom prst="line">
                <a:avLst/>
              </a:prstGeom>
              <a:ln w="28575">
                <a:solidFill>
                  <a:srgbClr val="A5A58D"/>
                </a:solidFill>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193406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群組 6"/>
            <p:cNvGrpSpPr/>
            <p:nvPr/>
          </p:nvGrpSpPr>
          <p:grpSpPr>
            <a:xfrm>
              <a:off x="5280692" y="2822164"/>
              <a:ext cx="820890" cy="1759269"/>
              <a:chOff x="10490314" y="2822164"/>
              <a:chExt cx="820890" cy="1759269"/>
            </a:xfrm>
          </p:grpSpPr>
          <p:sp>
            <p:nvSpPr>
              <p:cNvPr id="26" name="橢圓 25"/>
              <p:cNvSpPr/>
              <p:nvPr/>
            </p:nvSpPr>
            <p:spPr>
              <a:xfrm>
                <a:off x="10490314"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a:stCxn id="26" idx="4"/>
              </p:cNvCxnSpPr>
              <p:nvPr/>
            </p:nvCxnSpPr>
            <p:spPr>
              <a:xfrm>
                <a:off x="10900759" y="3643054"/>
                <a:ext cx="0" cy="853752"/>
              </a:xfrm>
              <a:prstGeom prst="line">
                <a:avLst/>
              </a:prstGeom>
              <a:ln w="28575">
                <a:solidFill>
                  <a:srgbClr val="FFE8D6"/>
                </a:solidFill>
              </a:ln>
            </p:spPr>
            <p:style>
              <a:lnRef idx="1">
                <a:schemeClr val="accent1"/>
              </a:lnRef>
              <a:fillRef idx="0">
                <a:schemeClr val="accent1"/>
              </a:fillRef>
              <a:effectRef idx="0">
                <a:schemeClr val="accent1"/>
              </a:effectRef>
              <a:fontRef idx="minor">
                <a:schemeClr val="tx1"/>
              </a:fontRef>
            </p:style>
          </p:cxnSp>
          <p:sp>
            <p:nvSpPr>
              <p:cNvPr id="28" name="橢圓 27"/>
              <p:cNvSpPr/>
              <p:nvPr/>
            </p:nvSpPr>
            <p:spPr>
              <a:xfrm>
                <a:off x="10778208"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p:cNvGrpSpPr/>
            <p:nvPr/>
          </p:nvGrpSpPr>
          <p:grpSpPr>
            <a:xfrm rot="10800000">
              <a:off x="7798714" y="4336333"/>
              <a:ext cx="820890" cy="1759269"/>
              <a:chOff x="1646168" y="2822164"/>
              <a:chExt cx="820890" cy="1759269"/>
            </a:xfrm>
          </p:grpSpPr>
          <p:sp>
            <p:nvSpPr>
              <p:cNvPr id="23" name="橢圓 22"/>
              <p:cNvSpPr/>
              <p:nvPr/>
            </p:nvSpPr>
            <p:spPr>
              <a:xfrm>
                <a:off x="164616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a:stCxn id="23" idx="4"/>
              </p:cNvCxnSpPr>
              <p:nvPr/>
            </p:nvCxnSpPr>
            <p:spPr>
              <a:xfrm>
                <a:off x="2056613" y="3643054"/>
                <a:ext cx="0" cy="853752"/>
              </a:xfrm>
              <a:prstGeom prst="line">
                <a:avLst/>
              </a:prstGeom>
              <a:ln w="28575">
                <a:solidFill>
                  <a:srgbClr val="DDBEA9"/>
                </a:solidFill>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193406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10497532" y="2822164"/>
              <a:ext cx="820890" cy="1759269"/>
              <a:chOff x="10490314" y="2822164"/>
              <a:chExt cx="820890" cy="1759269"/>
            </a:xfrm>
          </p:grpSpPr>
          <p:sp>
            <p:nvSpPr>
              <p:cNvPr id="20" name="橢圓 19"/>
              <p:cNvSpPr/>
              <p:nvPr/>
            </p:nvSpPr>
            <p:spPr>
              <a:xfrm>
                <a:off x="10490314"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a:stCxn id="20" idx="4"/>
              </p:cNvCxnSpPr>
              <p:nvPr/>
            </p:nvCxnSpPr>
            <p:spPr>
              <a:xfrm>
                <a:off x="10900759" y="3643054"/>
                <a:ext cx="0" cy="853752"/>
              </a:xfrm>
              <a:prstGeom prst="line">
                <a:avLst/>
              </a:prstGeom>
              <a:ln w="28575">
                <a:solidFill>
                  <a:srgbClr val="CB997E"/>
                </a:solidFill>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10778208"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文字方塊 9"/>
            <p:cNvSpPr txBox="1"/>
            <p:nvPr/>
          </p:nvSpPr>
          <p:spPr>
            <a:xfrm>
              <a:off x="855291" y="3001747"/>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2020/11</a:t>
              </a:r>
              <a:endParaRPr lang="zh-TW" altLang="en-US" sz="2300" b="1" dirty="0">
                <a:solidFill>
                  <a:schemeClr val="bg1"/>
                </a:solidFill>
                <a:latin typeface="Bahnschrift SemiBold Condensed" panose="020B0502040204020203" pitchFamily="34" charset="0"/>
              </a:endParaRPr>
            </a:p>
          </p:txBody>
        </p:sp>
        <p:sp>
          <p:nvSpPr>
            <p:cNvPr id="11" name="文字方塊 10"/>
            <p:cNvSpPr txBox="1"/>
            <p:nvPr/>
          </p:nvSpPr>
          <p:spPr>
            <a:xfrm>
              <a:off x="2896562" y="547137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2020/12</a:t>
              </a:r>
              <a:endParaRPr lang="zh-TW" altLang="en-US" sz="2300" b="1" dirty="0">
                <a:solidFill>
                  <a:schemeClr val="bg1"/>
                </a:solidFill>
                <a:latin typeface="Bahnschrift SemiBold Condensed" panose="020B0502040204020203" pitchFamily="34" charset="0"/>
              </a:endParaRPr>
            </a:p>
          </p:txBody>
        </p:sp>
        <p:sp>
          <p:nvSpPr>
            <p:cNvPr id="12" name="文字方塊 11"/>
            <p:cNvSpPr txBox="1"/>
            <p:nvPr/>
          </p:nvSpPr>
          <p:spPr>
            <a:xfrm>
              <a:off x="5240957" y="300630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2021/01</a:t>
              </a:r>
              <a:endParaRPr lang="zh-TW" altLang="en-US" sz="2300" b="1" dirty="0">
                <a:solidFill>
                  <a:schemeClr val="bg1"/>
                </a:solidFill>
                <a:latin typeface="Bahnschrift SemiBold Condensed" panose="020B0502040204020203" pitchFamily="34" charset="0"/>
              </a:endParaRPr>
            </a:p>
          </p:txBody>
        </p:sp>
        <p:sp>
          <p:nvSpPr>
            <p:cNvPr id="13" name="文字方塊 12"/>
            <p:cNvSpPr txBox="1"/>
            <p:nvPr/>
          </p:nvSpPr>
          <p:spPr>
            <a:xfrm>
              <a:off x="7761844" y="547137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2021/02</a:t>
              </a:r>
              <a:endParaRPr lang="zh-TW" altLang="en-US" sz="2300" b="1" dirty="0">
                <a:solidFill>
                  <a:schemeClr val="bg1"/>
                </a:solidFill>
                <a:latin typeface="Bahnschrift SemiBold Condensed" panose="020B0502040204020203" pitchFamily="34" charset="0"/>
              </a:endParaRPr>
            </a:p>
          </p:txBody>
        </p:sp>
        <p:sp>
          <p:nvSpPr>
            <p:cNvPr id="14" name="文字方塊 13"/>
            <p:cNvSpPr txBox="1"/>
            <p:nvPr/>
          </p:nvSpPr>
          <p:spPr>
            <a:xfrm>
              <a:off x="10515820" y="3000110"/>
              <a:ext cx="836344" cy="446276"/>
            </a:xfrm>
            <a:prstGeom prst="rect">
              <a:avLst/>
            </a:prstGeom>
            <a:noFill/>
          </p:spPr>
          <p:txBody>
            <a:bodyPr wrap="square" rtlCol="0">
              <a:spAutoFit/>
            </a:bodyPr>
            <a:lstStyle/>
            <a:p>
              <a:r>
                <a:rPr lang="zh-TW" altLang="en-US" sz="2300" b="1" dirty="0">
                  <a:solidFill>
                    <a:schemeClr val="bg1"/>
                  </a:solidFill>
                  <a:latin typeface="Bahnschrift SemiBold Condensed" panose="020B0502040204020203" pitchFamily="34" charset="0"/>
                </a:rPr>
                <a:t>未來</a:t>
              </a:r>
            </a:p>
          </p:txBody>
        </p:sp>
        <p:sp>
          <p:nvSpPr>
            <p:cNvPr id="15" name="文字方塊 14"/>
            <p:cNvSpPr txBox="1"/>
            <p:nvPr/>
          </p:nvSpPr>
          <p:spPr>
            <a:xfrm>
              <a:off x="340852" y="4797094"/>
              <a:ext cx="1886339" cy="1200329"/>
            </a:xfrm>
            <a:prstGeom prst="rect">
              <a:avLst/>
            </a:prstGeom>
            <a:noFill/>
          </p:spPr>
          <p:txBody>
            <a:bodyPr wrap="square" rtlCol="0">
              <a:spAutoFit/>
            </a:bodyPr>
            <a:lstStyle/>
            <a:p>
              <a:r>
                <a:rPr lang="zh-TW" altLang="en-US" dirty="0" smtClean="0">
                  <a:solidFill>
                    <a:srgbClr val="6D91D1"/>
                  </a:solidFill>
                </a:rPr>
                <a:t>使用國外的</a:t>
              </a:r>
              <a:r>
                <a:rPr lang="en-US" altLang="zh-TW" dirty="0" smtClean="0">
                  <a:solidFill>
                    <a:srgbClr val="6D91D1"/>
                  </a:solidFill>
                </a:rPr>
                <a:t>30</a:t>
              </a:r>
              <a:r>
                <a:rPr lang="zh-TW" altLang="en-US" dirty="0" smtClean="0">
                  <a:solidFill>
                    <a:srgbClr val="6D91D1"/>
                  </a:solidFill>
                </a:rPr>
                <a:t>萬筆數據，在</a:t>
              </a:r>
              <a:r>
                <a:rPr lang="en-US" altLang="zh-TW" dirty="0" smtClean="0">
                  <a:solidFill>
                    <a:srgbClr val="6D91D1"/>
                  </a:solidFill>
                </a:rPr>
                <a:t>PC</a:t>
              </a:r>
              <a:r>
                <a:rPr lang="zh-TW" altLang="en-US" dirty="0" smtClean="0">
                  <a:solidFill>
                    <a:srgbClr val="6D91D1"/>
                  </a:solidFill>
                </a:rPr>
                <a:t>端進行</a:t>
              </a:r>
              <a:r>
                <a:rPr lang="en-US" altLang="zh-TW" dirty="0">
                  <a:solidFill>
                    <a:srgbClr val="6D91D1"/>
                  </a:solidFill>
                </a:rPr>
                <a:t>K</a:t>
              </a:r>
              <a:r>
                <a:rPr lang="en-US" altLang="zh-TW" dirty="0" smtClean="0">
                  <a:solidFill>
                    <a:srgbClr val="6D91D1"/>
                  </a:solidFill>
                </a:rPr>
                <a:t>NN</a:t>
              </a:r>
              <a:r>
                <a:rPr lang="zh-TW" altLang="en-US" dirty="0" smtClean="0">
                  <a:solidFill>
                    <a:srgbClr val="6D91D1"/>
                  </a:solidFill>
                </a:rPr>
                <a:t>模型訓練</a:t>
              </a:r>
              <a:endParaRPr lang="zh-TW" altLang="en-US" dirty="0">
                <a:solidFill>
                  <a:srgbClr val="6D91D1"/>
                </a:solidFill>
              </a:endParaRPr>
            </a:p>
          </p:txBody>
        </p:sp>
        <p:sp>
          <p:nvSpPr>
            <p:cNvPr id="16" name="文字方塊 15"/>
            <p:cNvSpPr txBox="1"/>
            <p:nvPr/>
          </p:nvSpPr>
          <p:spPr>
            <a:xfrm>
              <a:off x="2416548" y="3214271"/>
              <a:ext cx="1886339" cy="923330"/>
            </a:xfrm>
            <a:prstGeom prst="rect">
              <a:avLst/>
            </a:prstGeom>
            <a:noFill/>
          </p:spPr>
          <p:txBody>
            <a:bodyPr wrap="square" rtlCol="0">
              <a:spAutoFit/>
            </a:bodyPr>
            <a:lstStyle/>
            <a:p>
              <a:r>
                <a:rPr lang="zh-TW" altLang="en-US" dirty="0" smtClean="0">
                  <a:solidFill>
                    <a:srgbClr val="979881"/>
                  </a:solidFill>
                </a:rPr>
                <a:t>將</a:t>
              </a:r>
              <a:r>
                <a:rPr lang="en-US" altLang="zh-TW" dirty="0" smtClean="0">
                  <a:solidFill>
                    <a:srgbClr val="979881"/>
                  </a:solidFill>
                </a:rPr>
                <a:t>KNN</a:t>
              </a:r>
              <a:r>
                <a:rPr lang="zh-TW" altLang="en-US" dirty="0" smtClean="0">
                  <a:solidFill>
                    <a:srgbClr val="979881"/>
                  </a:solidFill>
                </a:rPr>
                <a:t>演算法移植到</a:t>
              </a:r>
              <a:r>
                <a:rPr lang="en-US" altLang="zh-TW" dirty="0" smtClean="0">
                  <a:solidFill>
                    <a:srgbClr val="979881"/>
                  </a:solidFill>
                </a:rPr>
                <a:t>STM32</a:t>
              </a:r>
              <a:r>
                <a:rPr lang="zh-TW" altLang="en-US" dirty="0" smtClean="0">
                  <a:solidFill>
                    <a:srgbClr val="979881"/>
                  </a:solidFill>
                </a:rPr>
                <a:t>上面進行開發</a:t>
              </a:r>
              <a:endParaRPr lang="zh-TW" altLang="en-US" dirty="0">
                <a:solidFill>
                  <a:srgbClr val="979881"/>
                </a:solidFill>
              </a:endParaRPr>
            </a:p>
          </p:txBody>
        </p:sp>
        <p:sp>
          <p:nvSpPr>
            <p:cNvPr id="17" name="文字方塊 16"/>
            <p:cNvSpPr txBox="1"/>
            <p:nvPr/>
          </p:nvSpPr>
          <p:spPr>
            <a:xfrm>
              <a:off x="4747966" y="4734609"/>
              <a:ext cx="1886339" cy="1754326"/>
            </a:xfrm>
            <a:prstGeom prst="rect">
              <a:avLst/>
            </a:prstGeom>
            <a:noFill/>
          </p:spPr>
          <p:txBody>
            <a:bodyPr wrap="square" rtlCol="0">
              <a:spAutoFit/>
            </a:bodyPr>
            <a:lstStyle/>
            <a:p>
              <a:r>
                <a:rPr lang="zh-TW" altLang="en-US" dirty="0" smtClean="0">
                  <a:solidFill>
                    <a:srgbClr val="FFE8D6"/>
                  </a:solidFill>
                </a:rPr>
                <a:t>因耗時太久</a:t>
              </a:r>
              <a:r>
                <a:rPr lang="en-US" altLang="zh-TW" dirty="0" smtClean="0">
                  <a:solidFill>
                    <a:srgbClr val="FFE8D6"/>
                  </a:solidFill>
                </a:rPr>
                <a:t>,</a:t>
              </a:r>
              <a:r>
                <a:rPr lang="zh-TW" altLang="en-US" dirty="0" smtClean="0">
                  <a:solidFill>
                    <a:srgbClr val="FFE8D6"/>
                  </a:solidFill>
                </a:rPr>
                <a:t>嘗試對演算法進行多輪運算切割</a:t>
              </a:r>
              <a:endParaRPr lang="en-US" altLang="zh-TW" dirty="0">
                <a:solidFill>
                  <a:srgbClr val="FFE8D6"/>
                </a:solidFill>
              </a:endParaRPr>
            </a:p>
            <a:p>
              <a:r>
                <a:rPr lang="en-US" altLang="zh-TW" dirty="0" smtClean="0">
                  <a:solidFill>
                    <a:srgbClr val="FFE8D6"/>
                  </a:solidFill>
                  <a:sym typeface="Wingdings" panose="05000000000000000000" pitchFamily="2" charset="2"/>
                </a:rPr>
                <a:t></a:t>
              </a:r>
              <a:r>
                <a:rPr lang="zh-TW" altLang="en-US" dirty="0" smtClean="0">
                  <a:solidFill>
                    <a:srgbClr val="FFE8D6"/>
                  </a:solidFill>
                  <a:sym typeface="Wingdings" panose="05000000000000000000" pitchFamily="2" charset="2"/>
                </a:rPr>
                <a:t>還是耗時太久</a:t>
              </a:r>
              <a:r>
                <a:rPr lang="en-US" altLang="zh-TW" dirty="0" smtClean="0">
                  <a:solidFill>
                    <a:srgbClr val="FFE8D6"/>
                  </a:solidFill>
                  <a:sym typeface="Wingdings" panose="05000000000000000000" pitchFamily="2" charset="2"/>
                </a:rPr>
                <a:t>,</a:t>
              </a:r>
              <a:r>
                <a:rPr lang="zh-TW" altLang="en-US" dirty="0" smtClean="0">
                  <a:solidFill>
                    <a:srgbClr val="FFE8D6"/>
                  </a:solidFill>
                  <a:sym typeface="Wingdings" panose="05000000000000000000" pitchFamily="2" charset="2"/>
                </a:rPr>
                <a:t>放棄使用</a:t>
              </a:r>
              <a:r>
                <a:rPr lang="en-US" altLang="zh-TW" dirty="0" smtClean="0">
                  <a:solidFill>
                    <a:srgbClr val="FFE8D6"/>
                  </a:solidFill>
                  <a:sym typeface="Wingdings" panose="05000000000000000000" pitchFamily="2" charset="2"/>
                </a:rPr>
                <a:t>KNN,</a:t>
              </a:r>
              <a:r>
                <a:rPr lang="zh-TW" altLang="en-US" dirty="0" smtClean="0">
                  <a:solidFill>
                    <a:srgbClr val="FFE8D6"/>
                  </a:solidFill>
                  <a:sym typeface="Wingdings" panose="05000000000000000000" pitchFamily="2" charset="2"/>
                </a:rPr>
                <a:t>改成模糊邏輯</a:t>
              </a:r>
              <a:endParaRPr lang="en-US" altLang="zh-TW" dirty="0" smtClean="0">
                <a:solidFill>
                  <a:srgbClr val="FFE8D6"/>
                </a:solidFill>
                <a:sym typeface="Wingdings" panose="05000000000000000000" pitchFamily="2" charset="2"/>
              </a:endParaRPr>
            </a:p>
          </p:txBody>
        </p:sp>
        <p:sp>
          <p:nvSpPr>
            <p:cNvPr id="18" name="文字方塊 17"/>
            <p:cNvSpPr txBox="1"/>
            <p:nvPr/>
          </p:nvSpPr>
          <p:spPr>
            <a:xfrm>
              <a:off x="7265988" y="3324013"/>
              <a:ext cx="1886339" cy="646331"/>
            </a:xfrm>
            <a:prstGeom prst="rect">
              <a:avLst/>
            </a:prstGeom>
            <a:noFill/>
          </p:spPr>
          <p:txBody>
            <a:bodyPr wrap="square" rtlCol="0">
              <a:spAutoFit/>
            </a:bodyPr>
            <a:lstStyle/>
            <a:p>
              <a:r>
                <a:rPr lang="zh-TW" altLang="en-US" dirty="0" smtClean="0">
                  <a:solidFill>
                    <a:srgbClr val="DDBEA9"/>
                  </a:solidFill>
                </a:rPr>
                <a:t>將模糊邏輯使用</a:t>
              </a:r>
              <a:r>
                <a:rPr lang="en-US" altLang="zh-TW" dirty="0" smtClean="0">
                  <a:solidFill>
                    <a:srgbClr val="DDBEA9"/>
                  </a:solidFill>
                </a:rPr>
                <a:t>C</a:t>
              </a:r>
              <a:r>
                <a:rPr lang="zh-TW" altLang="en-US" dirty="0" smtClean="0">
                  <a:solidFill>
                    <a:srgbClr val="DDBEA9"/>
                  </a:solidFill>
                </a:rPr>
                <a:t>語言實現</a:t>
              </a:r>
              <a:endParaRPr lang="zh-TW" altLang="en-US" dirty="0">
                <a:solidFill>
                  <a:srgbClr val="DDBEA9"/>
                </a:solidFill>
              </a:endParaRPr>
            </a:p>
          </p:txBody>
        </p:sp>
        <p:sp>
          <p:nvSpPr>
            <p:cNvPr id="19" name="文字方塊 18"/>
            <p:cNvSpPr txBox="1"/>
            <p:nvPr/>
          </p:nvSpPr>
          <p:spPr>
            <a:xfrm>
              <a:off x="10111371" y="4793588"/>
              <a:ext cx="1593210" cy="369332"/>
            </a:xfrm>
            <a:prstGeom prst="rect">
              <a:avLst/>
            </a:prstGeom>
            <a:noFill/>
          </p:spPr>
          <p:txBody>
            <a:bodyPr wrap="square" rtlCol="0">
              <a:spAutoFit/>
            </a:bodyPr>
            <a:lstStyle/>
            <a:p>
              <a:r>
                <a:rPr lang="zh-TW" altLang="en-US" dirty="0" smtClean="0">
                  <a:solidFill>
                    <a:srgbClr val="CB997E"/>
                  </a:solidFill>
                </a:rPr>
                <a:t>移植手機運算</a:t>
              </a:r>
              <a:endParaRPr lang="zh-TW" altLang="en-US" dirty="0">
                <a:solidFill>
                  <a:srgbClr val="CB997E"/>
                </a:solidFill>
              </a:endParaRPr>
            </a:p>
          </p:txBody>
        </p:sp>
      </p:grpSp>
      <p:sp>
        <p:nvSpPr>
          <p:cNvPr id="35" name="矩形 34"/>
          <p:cNvSpPr/>
          <p:nvPr/>
        </p:nvSpPr>
        <p:spPr>
          <a:xfrm>
            <a:off x="549923" y="361300"/>
            <a:ext cx="2122504" cy="553998"/>
          </a:xfrm>
          <a:prstGeom prst="rect">
            <a:avLst/>
          </a:prstGeom>
        </p:spPr>
        <p:txBody>
          <a:bodyPr wrap="none">
            <a:spAutoFit/>
          </a:bodyPr>
          <a:lstStyle/>
          <a:p>
            <a:pPr fontAlgn="ctr">
              <a:buClr>
                <a:srgbClr val="003399"/>
              </a:buClr>
              <a:buSzPct val="75000"/>
              <a:defRPr/>
            </a:pPr>
            <a:r>
              <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a:t>
            </a: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chedule</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235686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2083104" y="2734366"/>
            <a:ext cx="4173643" cy="775597"/>
          </a:xfrm>
          <a:prstGeom prst="rect">
            <a:avLst/>
          </a:prstGeom>
        </p:spPr>
        <p:txBody>
          <a:bodyPr wrap="none">
            <a:spAutoFit/>
          </a:bodyPr>
          <a:lstStyle/>
          <a:p>
            <a:pPr fontAlgn="ctr">
              <a:buClr>
                <a:srgbClr val="003399"/>
              </a:buClr>
              <a:buSzPct val="75000"/>
              <a:defRPr/>
            </a:pPr>
            <a:r>
              <a:rPr lang="en-US" altLang="zh-TW" sz="48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Mining</a:t>
            </a:r>
            <a:endParaRPr lang="en-US" altLang="zh-TW" sz="4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103426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47543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Target Analysis</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228086" y="1185313"/>
            <a:ext cx="6384588" cy="2718263"/>
            <a:chOff x="1228086" y="1185313"/>
            <a:chExt cx="6384588" cy="2718263"/>
          </a:xfrm>
        </p:grpSpPr>
        <p:sp>
          <p:nvSpPr>
            <p:cNvPr id="12" name="矩形 11"/>
            <p:cNvSpPr/>
            <p:nvPr/>
          </p:nvSpPr>
          <p:spPr>
            <a:xfrm>
              <a:off x="1228087" y="1185313"/>
              <a:ext cx="3310522"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急減速造成的損害</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28086" y="1847373"/>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輪胎磨損比例增加</a:t>
              </a:r>
              <a:endParaRPr lang="zh-TW" altLang="en-US" b="1" dirty="0">
                <a:ea typeface="PingFang TC Semibold" panose="020B0400000000000000"/>
              </a:endParaRPr>
            </a:p>
          </p:txBody>
        </p:sp>
        <p:sp>
          <p:nvSpPr>
            <p:cNvPr id="14" name="圓角矩形 13"/>
            <p:cNvSpPr/>
            <p:nvPr/>
          </p:nvSpPr>
          <p:spPr>
            <a:xfrm>
              <a:off x="1228086" y="259096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人員</a:t>
              </a:r>
              <a:r>
                <a:rPr lang="en-US" altLang="zh-TW" b="1" dirty="0">
                  <a:ea typeface="PingFang TC Semibold" panose="020B0400000000000000"/>
                </a:rPr>
                <a:t>/</a:t>
              </a:r>
              <a:r>
                <a:rPr lang="zh-TW" altLang="en-US" b="1" dirty="0" smtClean="0">
                  <a:ea typeface="PingFang TC Semibold" panose="020B0400000000000000"/>
                </a:rPr>
                <a:t>貨物損傷</a:t>
              </a:r>
              <a:endParaRPr lang="zh-TW" altLang="en-US" b="1" dirty="0">
                <a:ea typeface="PingFang TC Semibold" panose="020B0400000000000000"/>
              </a:endParaRPr>
            </a:p>
          </p:txBody>
        </p:sp>
        <p:sp>
          <p:nvSpPr>
            <p:cNvPr id="10" name="圓角矩形 9"/>
            <p:cNvSpPr/>
            <p:nvPr/>
          </p:nvSpPr>
          <p:spPr>
            <a:xfrm>
              <a:off x="1228086" y="3341512"/>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ea typeface="PingFang TC Semibold" panose="020B0400000000000000"/>
                </a:rPr>
                <a:t>周圍</a:t>
              </a:r>
              <a:r>
                <a:rPr lang="zh-TW" altLang="en-US" b="1" dirty="0" smtClean="0">
                  <a:ea typeface="PingFang TC Semibold" panose="020B0400000000000000"/>
                </a:rPr>
                <a:t>車輛安全</a:t>
              </a:r>
              <a:endParaRPr lang="zh-TW" altLang="en-US" b="1" dirty="0">
                <a:ea typeface="PingFang TC Semibold" panose="020B0400000000000000"/>
              </a:endParaRPr>
            </a:p>
          </p:txBody>
        </p:sp>
      </p:grpSp>
      <p:grpSp>
        <p:nvGrpSpPr>
          <p:cNvPr id="3" name="群組 2"/>
          <p:cNvGrpSpPr/>
          <p:nvPr/>
        </p:nvGrpSpPr>
        <p:grpSpPr>
          <a:xfrm>
            <a:off x="1228086" y="4092063"/>
            <a:ext cx="6384588" cy="1227605"/>
            <a:chOff x="1228086" y="4092063"/>
            <a:chExt cx="6384588" cy="1227605"/>
          </a:xfrm>
        </p:grpSpPr>
        <p:sp>
          <p:nvSpPr>
            <p:cNvPr id="15" name="矩形 14"/>
            <p:cNvSpPr/>
            <p:nvPr/>
          </p:nvSpPr>
          <p:spPr>
            <a:xfrm>
              <a:off x="1228086" y="4092063"/>
              <a:ext cx="2669320"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a:t>
              </a: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減速</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定義量</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6" y="475760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VSCC(</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車輛安全審驗中心</a:t>
              </a: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規定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&gt;</a:t>
              </a: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4</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m/s^2 (0.41G)</a:t>
              </a:r>
            </a:p>
          </p:txBody>
        </p:sp>
      </p:grpSp>
    </p:spTree>
    <p:extLst>
      <p:ext uri="{BB962C8B-B14F-4D97-AF65-F5344CB8AC3E}">
        <p14:creationId xmlns:p14="http://schemas.microsoft.com/office/powerpoint/2010/main" val="45559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47543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Target Analysis</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3" name="群組 2"/>
          <p:cNvGrpSpPr/>
          <p:nvPr/>
        </p:nvGrpSpPr>
        <p:grpSpPr>
          <a:xfrm>
            <a:off x="1228086" y="4092063"/>
            <a:ext cx="6384588" cy="1953302"/>
            <a:chOff x="1228086" y="4092063"/>
            <a:chExt cx="6384588" cy="1953302"/>
          </a:xfrm>
        </p:grpSpPr>
        <p:sp>
          <p:nvSpPr>
            <p:cNvPr id="13" name="矩形 12"/>
            <p:cNvSpPr/>
            <p:nvPr/>
          </p:nvSpPr>
          <p:spPr>
            <a:xfrm>
              <a:off x="1228086" y="4092063"/>
              <a:ext cx="2669320"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急轉彎定義量</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28086" y="475760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迴轉半徑 </a:t>
              </a: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2.2m</a:t>
              </a:r>
            </a:p>
          </p:txBody>
        </p:sp>
        <p:sp>
          <p:nvSpPr>
            <p:cNvPr id="11" name="圓角矩形 10"/>
            <p:cNvSpPr/>
            <p:nvPr/>
          </p:nvSpPr>
          <p:spPr>
            <a:xfrm>
              <a:off x="1228086" y="548330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30km/h </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過 </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10R</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彎道   </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(R=</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重心至一後輪距離</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2" name="群組 1"/>
          <p:cNvGrpSpPr/>
          <p:nvPr/>
        </p:nvGrpSpPr>
        <p:grpSpPr>
          <a:xfrm>
            <a:off x="1228086" y="1185313"/>
            <a:ext cx="6384588" cy="2693409"/>
            <a:chOff x="1228086" y="1185313"/>
            <a:chExt cx="6384588" cy="2693409"/>
          </a:xfrm>
        </p:grpSpPr>
        <p:sp>
          <p:nvSpPr>
            <p:cNvPr id="12" name="矩形 11"/>
            <p:cNvSpPr/>
            <p:nvPr/>
          </p:nvSpPr>
          <p:spPr>
            <a:xfrm>
              <a:off x="1228087" y="1185313"/>
              <a:ext cx="3310522"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急轉彎造成</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的損害</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28086" y="1847373"/>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車輛傾倒</a:t>
              </a:r>
              <a:endParaRPr lang="zh-TW" altLang="en-US" b="1" dirty="0">
                <a:ea typeface="PingFang TC Semibold" panose="020B0400000000000000"/>
              </a:endParaRPr>
            </a:p>
          </p:txBody>
        </p:sp>
        <p:sp>
          <p:nvSpPr>
            <p:cNvPr id="14" name="圓角矩形 13"/>
            <p:cNvSpPr/>
            <p:nvPr/>
          </p:nvSpPr>
          <p:spPr>
            <a:xfrm>
              <a:off x="1228086" y="3316658"/>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人員</a:t>
              </a:r>
              <a:r>
                <a:rPr lang="en-US" altLang="zh-TW" b="1" dirty="0" smtClean="0">
                  <a:ea typeface="PingFang TC Semibold" panose="020B0400000000000000"/>
                </a:rPr>
                <a:t>/</a:t>
              </a:r>
              <a:r>
                <a:rPr lang="zh-TW" altLang="en-US" b="1" dirty="0" smtClean="0">
                  <a:ea typeface="PingFang TC Semibold" panose="020B0400000000000000"/>
                </a:rPr>
                <a:t>貨物 損傷</a:t>
              </a:r>
              <a:endParaRPr lang="zh-TW" altLang="en-US" b="1" dirty="0">
                <a:ea typeface="PingFang TC Semibold" panose="020B0400000000000000"/>
              </a:endParaRPr>
            </a:p>
          </p:txBody>
        </p:sp>
        <p:sp>
          <p:nvSpPr>
            <p:cNvPr id="15" name="圓角矩形 14"/>
            <p:cNvSpPr/>
            <p:nvPr/>
          </p:nvSpPr>
          <p:spPr>
            <a:xfrm>
              <a:off x="1228086" y="259096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ea typeface="PingFang TC Semibold" panose="020B0400000000000000"/>
                </a:rPr>
                <a:t>打滑</a:t>
              </a:r>
              <a:endParaRPr lang="zh-TW" altLang="en-US" b="1" dirty="0">
                <a:ea typeface="PingFang TC Semibold" panose="020B0400000000000000"/>
              </a:endParaRPr>
            </a:p>
          </p:txBody>
        </p:sp>
      </p:grpSp>
    </p:spTree>
    <p:extLst>
      <p:ext uri="{BB962C8B-B14F-4D97-AF65-F5344CB8AC3E}">
        <p14:creationId xmlns:p14="http://schemas.microsoft.com/office/powerpoint/2010/main" val="494285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69689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Base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952565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0615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CAP</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30" name="Picture 6" descr="http://static.oschina.net/uploads/space/2015/0227/205421_Zfsn_181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608" y="1296924"/>
            <a:ext cx="6612128" cy="4959096"/>
          </a:xfrm>
          <a:prstGeom prst="rect">
            <a:avLst/>
          </a:prstGeom>
          <a:solidFill>
            <a:srgbClr val="6B705C"/>
          </a:solidFill>
        </p:spPr>
      </p:pic>
      <p:sp>
        <p:nvSpPr>
          <p:cNvPr id="7" name="矩形 6"/>
          <p:cNvSpPr/>
          <p:nvPr/>
        </p:nvSpPr>
        <p:spPr>
          <a:xfrm>
            <a:off x="8040623" y="1423339"/>
            <a:ext cx="4042519" cy="3416320"/>
          </a:xfrm>
          <a:prstGeom prst="rect">
            <a:avLst/>
          </a:prstGeom>
        </p:spPr>
        <p:txBody>
          <a:bodyPr wrap="square">
            <a:spAutoFit/>
          </a:bodyPr>
          <a:lstStyle/>
          <a:p>
            <a:pPr marL="285750" indent="-285750">
              <a:buFont typeface="Arial" panose="020B0604020202020204" pitchFamily="34" charset="0"/>
              <a:buChar char="•"/>
            </a:pPr>
            <a:r>
              <a:rPr lang="zh-TW" altLang="en-US" b="1" dirty="0">
                <a:solidFill>
                  <a:schemeClr val="bg1"/>
                </a:solidFill>
              </a:rPr>
              <a:t>一致性（</a:t>
            </a:r>
            <a:r>
              <a:rPr lang="en-US" altLang="zh-TW" b="1" dirty="0">
                <a:solidFill>
                  <a:schemeClr val="bg1"/>
                </a:solidFill>
              </a:rPr>
              <a:t>consistency</a:t>
            </a:r>
            <a:r>
              <a:rPr lang="zh-TW" altLang="en-US" b="1" dirty="0" smtClean="0">
                <a:solidFill>
                  <a:schemeClr val="bg1"/>
                </a:solidFill>
              </a:rPr>
              <a:t>）</a:t>
            </a:r>
            <a:r>
              <a:rPr lang="en-US" altLang="zh-TW" b="1" dirty="0" smtClean="0">
                <a:solidFill>
                  <a:schemeClr val="bg1"/>
                </a:solidFill>
              </a:rPr>
              <a:t>:</a:t>
            </a:r>
          </a:p>
          <a:p>
            <a:r>
              <a:rPr lang="zh-TW" altLang="en-US" dirty="0">
                <a:solidFill>
                  <a:schemeClr val="bg1"/>
                </a:solidFill>
              </a:rPr>
              <a:t> </a:t>
            </a:r>
            <a:r>
              <a:rPr lang="zh-TW" altLang="en-US" dirty="0" smtClean="0">
                <a:solidFill>
                  <a:schemeClr val="bg1"/>
                </a:solidFill>
              </a:rPr>
              <a:t>   </a:t>
            </a:r>
            <a:r>
              <a:rPr lang="en-US" altLang="zh-TW" dirty="0" smtClean="0">
                <a:solidFill>
                  <a:schemeClr val="bg1"/>
                </a:solidFill>
              </a:rPr>
              <a:t>Every </a:t>
            </a:r>
            <a:r>
              <a:rPr lang="en-US" altLang="zh-TW" dirty="0">
                <a:solidFill>
                  <a:schemeClr val="bg1"/>
                </a:solidFill>
              </a:rPr>
              <a:t>read receives the most </a:t>
            </a:r>
            <a:r>
              <a:rPr lang="en-US" altLang="zh-TW" dirty="0" smtClean="0">
                <a:solidFill>
                  <a:schemeClr val="bg1"/>
                </a:solidFill>
              </a:rPr>
              <a:t>recent</a:t>
            </a:r>
            <a:r>
              <a:rPr lang="en-US" altLang="zh-TW" dirty="0">
                <a:solidFill>
                  <a:schemeClr val="bg1"/>
                </a:solidFill>
              </a:rPr>
              <a:t>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write </a:t>
            </a:r>
            <a:r>
              <a:rPr lang="en-US" altLang="zh-TW" dirty="0">
                <a:solidFill>
                  <a:schemeClr val="bg1"/>
                </a:solidFill>
              </a:rPr>
              <a:t>or an error</a:t>
            </a:r>
            <a:endParaRPr lang="en-US" altLang="zh-TW" dirty="0" smtClean="0">
              <a:solidFill>
                <a:schemeClr val="bg1"/>
              </a:solidFill>
            </a:endParaRPr>
          </a:p>
          <a:p>
            <a:pPr marL="285750" indent="-285750">
              <a:buFont typeface="Arial" panose="020B0604020202020204" pitchFamily="34" charset="0"/>
              <a:buChar char="•"/>
            </a:pPr>
            <a:r>
              <a:rPr lang="zh-TW" altLang="en-US" b="1" dirty="0" smtClean="0">
                <a:solidFill>
                  <a:schemeClr val="bg1"/>
                </a:solidFill>
              </a:rPr>
              <a:t>可用性</a:t>
            </a:r>
            <a:r>
              <a:rPr lang="zh-TW" altLang="en-US" b="1" dirty="0">
                <a:solidFill>
                  <a:schemeClr val="bg1"/>
                </a:solidFill>
              </a:rPr>
              <a:t>（</a:t>
            </a:r>
            <a:r>
              <a:rPr lang="en-US" altLang="zh-TW" b="1" dirty="0">
                <a:solidFill>
                  <a:schemeClr val="bg1"/>
                </a:solidFill>
              </a:rPr>
              <a:t>availability</a:t>
            </a:r>
            <a:r>
              <a:rPr lang="zh-TW" altLang="en-US" b="1" dirty="0" smtClean="0">
                <a:solidFill>
                  <a:schemeClr val="bg1"/>
                </a:solidFill>
              </a:rPr>
              <a:t>）</a:t>
            </a:r>
            <a:r>
              <a:rPr lang="en-US" altLang="zh-TW" b="1" dirty="0" smtClean="0">
                <a:solidFill>
                  <a:schemeClr val="bg1"/>
                </a:solidFill>
              </a:rPr>
              <a:t>:</a:t>
            </a:r>
          </a:p>
          <a:p>
            <a:r>
              <a:rPr lang="zh-TW" altLang="en-US" dirty="0" smtClean="0">
                <a:solidFill>
                  <a:schemeClr val="bg1"/>
                </a:solidFill>
              </a:rPr>
              <a:t>    </a:t>
            </a:r>
            <a:r>
              <a:rPr lang="en-US" altLang="zh-TW" dirty="0" smtClean="0">
                <a:solidFill>
                  <a:schemeClr val="bg1"/>
                </a:solidFill>
              </a:rPr>
              <a:t>Every </a:t>
            </a:r>
            <a:r>
              <a:rPr lang="en-US" altLang="zh-TW" dirty="0">
                <a:solidFill>
                  <a:schemeClr val="bg1"/>
                </a:solidFill>
              </a:rPr>
              <a:t>request receives a (non-error)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response</a:t>
            </a:r>
            <a:r>
              <a:rPr lang="en-US" altLang="zh-TW" dirty="0">
                <a:solidFill>
                  <a:schemeClr val="bg1"/>
                </a:solidFill>
              </a:rPr>
              <a:t>, without the guarantee that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it </a:t>
            </a:r>
            <a:r>
              <a:rPr lang="en-US" altLang="zh-TW" dirty="0">
                <a:solidFill>
                  <a:schemeClr val="bg1"/>
                </a:solidFill>
              </a:rPr>
              <a:t>contains the most recent write</a:t>
            </a:r>
            <a:endParaRPr lang="en-US" altLang="zh-TW" dirty="0" smtClean="0">
              <a:solidFill>
                <a:schemeClr val="bg1"/>
              </a:solidFill>
            </a:endParaRPr>
          </a:p>
          <a:p>
            <a:pPr marL="285750" indent="-285750">
              <a:buFont typeface="Arial" panose="020B0604020202020204" pitchFamily="34" charset="0"/>
              <a:buChar char="•"/>
            </a:pPr>
            <a:r>
              <a:rPr lang="zh-TW" altLang="en-US" b="1" dirty="0" smtClean="0">
                <a:solidFill>
                  <a:schemeClr val="bg1"/>
                </a:solidFill>
              </a:rPr>
              <a:t>分區容错性（</a:t>
            </a:r>
            <a:r>
              <a:rPr lang="en-US" altLang="zh-TW" b="1" dirty="0" smtClean="0">
                <a:solidFill>
                  <a:schemeClr val="bg1"/>
                </a:solidFill>
              </a:rPr>
              <a:t>partition tolerance</a:t>
            </a:r>
            <a:r>
              <a:rPr lang="zh-TW" altLang="en-US" b="1" dirty="0" smtClean="0">
                <a:solidFill>
                  <a:schemeClr val="bg1"/>
                </a:solidFill>
              </a:rPr>
              <a:t>）</a:t>
            </a:r>
            <a:r>
              <a:rPr lang="en-US" altLang="zh-TW" b="1" dirty="0" smtClean="0">
                <a:solidFill>
                  <a:schemeClr val="bg1"/>
                </a:solidFill>
              </a:rPr>
              <a:t>:</a:t>
            </a:r>
          </a:p>
          <a:p>
            <a:r>
              <a:rPr lang="en-US" altLang="zh-TW" dirty="0" smtClean="0">
                <a:solidFill>
                  <a:schemeClr val="bg1"/>
                </a:solidFill>
              </a:rPr>
              <a:t>    The </a:t>
            </a:r>
            <a:r>
              <a:rPr lang="en-US" altLang="zh-TW" dirty="0">
                <a:solidFill>
                  <a:schemeClr val="bg1"/>
                </a:solidFill>
              </a:rPr>
              <a:t>system continues to operate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despite </a:t>
            </a:r>
            <a:r>
              <a:rPr lang="en-US" altLang="zh-TW" dirty="0">
                <a:solidFill>
                  <a:schemeClr val="bg1"/>
                </a:solidFill>
              </a:rPr>
              <a:t>an arbitrary number of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messages </a:t>
            </a:r>
            <a:r>
              <a:rPr lang="en-US" altLang="zh-TW" dirty="0">
                <a:solidFill>
                  <a:schemeClr val="bg1"/>
                </a:solidFill>
              </a:rPr>
              <a:t>being dropped (or delayed</a:t>
            </a:r>
            <a:r>
              <a:rPr lang="en-US" altLang="zh-TW" dirty="0" smtClean="0">
                <a:solidFill>
                  <a:schemeClr val="bg1"/>
                </a:solidFill>
              </a:rPr>
              <a:t>)</a:t>
            </a:r>
          </a:p>
          <a:p>
            <a:r>
              <a:rPr lang="en-US" altLang="zh-TW" dirty="0">
                <a:solidFill>
                  <a:schemeClr val="bg1"/>
                </a:solidFill>
              </a:rPr>
              <a:t> </a:t>
            </a:r>
            <a:r>
              <a:rPr lang="en-US" altLang="zh-TW" dirty="0" smtClean="0">
                <a:solidFill>
                  <a:schemeClr val="bg1"/>
                </a:solidFill>
              </a:rPr>
              <a:t>   </a:t>
            </a:r>
            <a:r>
              <a:rPr lang="en-US" altLang="zh-TW" dirty="0">
                <a:solidFill>
                  <a:schemeClr val="bg1"/>
                </a:solidFill>
              </a:rPr>
              <a:t>by the network between nodes</a:t>
            </a:r>
            <a:endParaRPr lang="zh-TW" altLang="en-US" dirty="0">
              <a:solidFill>
                <a:schemeClr val="bg1"/>
              </a:solidFill>
            </a:endParaRPr>
          </a:p>
        </p:txBody>
      </p:sp>
    </p:spTree>
    <p:extLst>
      <p:ext uri="{BB962C8B-B14F-4D97-AF65-F5344CB8AC3E}">
        <p14:creationId xmlns:p14="http://schemas.microsoft.com/office/powerpoint/2010/main" val="7488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26105"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ACID</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 name="矩形 1"/>
          <p:cNvSpPr/>
          <p:nvPr/>
        </p:nvSpPr>
        <p:spPr>
          <a:xfrm>
            <a:off x="1298448" y="1651475"/>
            <a:ext cx="8257032" cy="3693319"/>
          </a:xfrm>
          <a:prstGeom prst="rect">
            <a:avLst/>
          </a:prstGeom>
        </p:spPr>
        <p:txBody>
          <a:bodyPr wrap="square">
            <a:spAutoFit/>
          </a:bodyPr>
          <a:lstStyle/>
          <a:p>
            <a:pPr>
              <a:buFont typeface="Arial" panose="020B0604020202020204" pitchFamily="34" charset="0"/>
              <a:buChar char="•"/>
            </a:pPr>
            <a:r>
              <a:rPr lang="en-US" altLang="zh-TW" b="1" u="sng" dirty="0">
                <a:solidFill>
                  <a:schemeClr val="bg1"/>
                </a:solidFill>
                <a:latin typeface="Arial" panose="020B0604020202020204" pitchFamily="34" charset="0"/>
              </a:rPr>
              <a:t>Atomicity</a:t>
            </a:r>
            <a:r>
              <a:rPr lang="zh-TW" altLang="en-US" b="1" u="sng" dirty="0">
                <a:solidFill>
                  <a:schemeClr val="bg1"/>
                </a:solidFill>
                <a:latin typeface="Arial" panose="020B0604020202020204" pitchFamily="34" charset="0"/>
              </a:rPr>
              <a:t>（原子性）</a:t>
            </a:r>
            <a:r>
              <a:rPr lang="zh-TW" altLang="en-US" dirty="0">
                <a:solidFill>
                  <a:schemeClr val="bg1"/>
                </a:solidFill>
                <a:latin typeface="Arial" panose="020B0604020202020204" pitchFamily="34" charset="0"/>
              </a:rPr>
              <a:t>：一個事務（</a:t>
            </a:r>
            <a:r>
              <a:rPr lang="en-US" altLang="zh-TW" dirty="0">
                <a:solidFill>
                  <a:schemeClr val="bg1"/>
                </a:solidFill>
                <a:latin typeface="Arial" panose="020B0604020202020204" pitchFamily="34" charset="0"/>
              </a:rPr>
              <a:t>transaction</a:t>
            </a:r>
            <a:r>
              <a:rPr lang="zh-TW" altLang="en-US" dirty="0">
                <a:solidFill>
                  <a:schemeClr val="bg1"/>
                </a:solidFill>
                <a:latin typeface="Arial" panose="020B0604020202020204" pitchFamily="34" charset="0"/>
              </a:rPr>
              <a:t>）中的所有操作，或者全部完成，或者全部不完成，不會結束在中間某個環節。事務在執行過程中發生錯誤，會被</a:t>
            </a:r>
            <a:r>
              <a:rPr lang="zh-TW" altLang="en-US" u="sng" dirty="0">
                <a:solidFill>
                  <a:schemeClr val="bg1"/>
                </a:solidFill>
                <a:latin typeface="Arial" panose="020B0604020202020204" pitchFamily="34" charset="0"/>
              </a:rPr>
              <a:t>回滾</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Rollback</a:t>
            </a:r>
            <a:r>
              <a:rPr lang="zh-TW" altLang="en-US" dirty="0">
                <a:solidFill>
                  <a:schemeClr val="bg1"/>
                </a:solidFill>
                <a:latin typeface="Arial" panose="020B0604020202020204" pitchFamily="34" charset="0"/>
              </a:rPr>
              <a:t>）到事務開始前的狀態，就像這個事務從來沒有執行過一樣。即，事務不可分割、不可約</a:t>
            </a:r>
            <a:r>
              <a:rPr lang="zh-TW" altLang="en-US" dirty="0" smtClean="0">
                <a:solidFill>
                  <a:schemeClr val="bg1"/>
                </a:solidFill>
                <a:latin typeface="Arial" panose="020B0604020202020204" pitchFamily="34" charset="0"/>
              </a:rPr>
              <a:t>簡。</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Consistency</a:t>
            </a:r>
            <a:r>
              <a:rPr lang="zh-TW" altLang="en-US" b="1" u="sng" dirty="0">
                <a:solidFill>
                  <a:schemeClr val="bg1"/>
                </a:solidFill>
                <a:latin typeface="Arial" panose="020B0604020202020204" pitchFamily="34" charset="0"/>
              </a:rPr>
              <a:t>（</a:t>
            </a:r>
            <a:r>
              <a:rPr lang="zh-TW" altLang="en-US" b="1" u="sng" dirty="0" smtClean="0">
                <a:solidFill>
                  <a:schemeClr val="bg1"/>
                </a:solidFill>
                <a:latin typeface="Arial" panose="020B0604020202020204" pitchFamily="34" charset="0"/>
              </a:rPr>
              <a:t>一致性）</a:t>
            </a:r>
            <a:r>
              <a:rPr lang="zh-TW" altLang="en-US" dirty="0" smtClean="0">
                <a:solidFill>
                  <a:schemeClr val="bg1"/>
                </a:solidFill>
                <a:latin typeface="Arial" panose="020B0604020202020204" pitchFamily="34" charset="0"/>
              </a:rPr>
              <a:t>：</a:t>
            </a:r>
            <a:r>
              <a:rPr lang="zh-TW" altLang="en-US" dirty="0">
                <a:solidFill>
                  <a:schemeClr val="bg1"/>
                </a:solidFill>
                <a:latin typeface="Arial" panose="020B0604020202020204" pitchFamily="34" charset="0"/>
              </a:rPr>
              <a:t>在事務開始之前和事務結束以後，資料庫的完整性沒有被破壞。這表示寫入的資料必須完全符合所有的</a:t>
            </a:r>
            <a:r>
              <a:rPr lang="zh-TW" altLang="en-US" dirty="0" smtClean="0">
                <a:solidFill>
                  <a:schemeClr val="bg1"/>
                </a:solidFill>
                <a:latin typeface="Arial" panose="020B0604020202020204" pitchFamily="34" charset="0"/>
              </a:rPr>
              <a:t>預設</a:t>
            </a:r>
            <a:r>
              <a:rPr lang="zh-TW" altLang="en-US" u="sng" dirty="0" smtClean="0">
                <a:solidFill>
                  <a:schemeClr val="bg1"/>
                </a:solidFill>
                <a:latin typeface="Arial" panose="020B0604020202020204" pitchFamily="34" charset="0"/>
              </a:rPr>
              <a:t>約束</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觸發器</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級聯回滾</a:t>
            </a:r>
            <a:r>
              <a:rPr lang="zh-TW" altLang="en-US" dirty="0">
                <a:solidFill>
                  <a:schemeClr val="bg1"/>
                </a:solidFill>
                <a:latin typeface="Arial" panose="020B0604020202020204" pitchFamily="34" charset="0"/>
              </a:rPr>
              <a:t>等</a:t>
            </a:r>
            <a:r>
              <a:rPr lang="zh-TW" altLang="en-US" dirty="0" smtClean="0">
                <a:solidFill>
                  <a:schemeClr val="bg1"/>
                </a:solidFill>
                <a:latin typeface="Arial" panose="020B0604020202020204" pitchFamily="34" charset="0"/>
              </a:rPr>
              <a:t>。</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Isolation</a:t>
            </a:r>
            <a:r>
              <a:rPr lang="zh-TW" altLang="en-US" b="1" u="sng" dirty="0">
                <a:solidFill>
                  <a:schemeClr val="bg1"/>
                </a:solidFill>
                <a:latin typeface="Arial" panose="020B0604020202020204" pitchFamily="34" charset="0"/>
              </a:rPr>
              <a:t>（隔離性）</a:t>
            </a:r>
            <a:r>
              <a:rPr lang="zh-TW" altLang="en-US" dirty="0">
                <a:solidFill>
                  <a:schemeClr val="bg1"/>
                </a:solidFill>
                <a:latin typeface="Arial" panose="020B0604020202020204" pitchFamily="34" charset="0"/>
              </a:rPr>
              <a:t>：資料庫允許多個並發事務同時對其數據進行讀寫和修改的能力，隔離性可以防止多個事務並發執行時由於交叉執行而導致數據的不一致。事務隔離分為不同級別，包括</a:t>
            </a:r>
            <a:r>
              <a:rPr lang="zh-TW" altLang="en-US" u="sng" dirty="0">
                <a:solidFill>
                  <a:schemeClr val="bg1"/>
                </a:solidFill>
                <a:latin typeface="Arial" panose="020B0604020202020204" pitchFamily="34" charset="0"/>
              </a:rPr>
              <a:t>未提交讀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Read uncommitted</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提交讀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read committed</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可重複讀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repeatable read</a:t>
            </a:r>
            <a:r>
              <a:rPr lang="zh-TW" altLang="en-US" dirty="0">
                <a:solidFill>
                  <a:schemeClr val="bg1"/>
                </a:solidFill>
                <a:latin typeface="Arial" panose="020B0604020202020204" pitchFamily="34" charset="0"/>
              </a:rPr>
              <a:t>）和</a:t>
            </a:r>
            <a:r>
              <a:rPr lang="zh-TW" altLang="en-US" u="sng" dirty="0">
                <a:solidFill>
                  <a:schemeClr val="bg1"/>
                </a:solidFill>
                <a:latin typeface="Arial" panose="020B0604020202020204" pitchFamily="34" charset="0"/>
              </a:rPr>
              <a:t>串行化</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Serializable</a:t>
            </a:r>
            <a:r>
              <a:rPr lang="zh-TW" altLang="en-US" dirty="0" smtClean="0">
                <a:solidFill>
                  <a:schemeClr val="bg1"/>
                </a:solidFill>
                <a:latin typeface="Arial" panose="020B0604020202020204" pitchFamily="34" charset="0"/>
              </a:rPr>
              <a:t>）。</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Durability</a:t>
            </a:r>
            <a:r>
              <a:rPr lang="zh-TW" altLang="en-US" b="1" u="sng" dirty="0">
                <a:solidFill>
                  <a:schemeClr val="bg1"/>
                </a:solidFill>
                <a:latin typeface="Arial" panose="020B0604020202020204" pitchFamily="34" charset="0"/>
              </a:rPr>
              <a:t>（持久性）</a:t>
            </a:r>
            <a:r>
              <a:rPr lang="zh-TW" altLang="en-US" dirty="0">
                <a:solidFill>
                  <a:schemeClr val="bg1"/>
                </a:solidFill>
                <a:latin typeface="Arial" panose="020B0604020202020204" pitchFamily="34" charset="0"/>
              </a:rPr>
              <a:t>：事務處理結束後，對數據的修改就是永久的，即便系統故障也不會丟失</a:t>
            </a:r>
            <a:r>
              <a:rPr lang="zh-TW" altLang="en-US" dirty="0" smtClean="0">
                <a:solidFill>
                  <a:schemeClr val="bg1"/>
                </a:solidFill>
                <a:latin typeface="Arial" panose="020B0604020202020204" pitchFamily="34" charset="0"/>
              </a:rPr>
              <a:t>。</a:t>
            </a:r>
            <a:endParaRPr lang="zh-TW" altLang="en-US"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6235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13258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SQL</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&amp;</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NOSQL</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16050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397495" y="3133727"/>
            <a:ext cx="1880643"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outline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grpSp>
        <p:nvGrpSpPr>
          <p:cNvPr id="12" name="群組 11"/>
          <p:cNvGrpSpPr/>
          <p:nvPr/>
        </p:nvGrpSpPr>
        <p:grpSpPr>
          <a:xfrm>
            <a:off x="4251877" y="1413967"/>
            <a:ext cx="5111399" cy="4030067"/>
            <a:chOff x="4251877" y="1639948"/>
            <a:chExt cx="5111399" cy="4030067"/>
          </a:xfrm>
        </p:grpSpPr>
        <p:sp>
          <p:nvSpPr>
            <p:cNvPr id="8" name="標題 3"/>
            <p:cNvSpPr txBox="1">
              <a:spLocks/>
            </p:cNvSpPr>
            <p:nvPr/>
          </p:nvSpPr>
          <p:spPr>
            <a:xfrm>
              <a:off x="4582130" y="3259129"/>
              <a:ext cx="3899657" cy="60478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Hazard alert</a:t>
              </a:r>
            </a:p>
          </p:txBody>
        </p:sp>
        <p:sp>
          <p:nvSpPr>
            <p:cNvPr id="10" name="標題 3"/>
            <p:cNvSpPr txBox="1">
              <a:spLocks/>
            </p:cNvSpPr>
            <p:nvPr/>
          </p:nvSpPr>
          <p:spPr>
            <a:xfrm>
              <a:off x="4917161" y="1639948"/>
              <a:ext cx="182537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標題 3"/>
            <p:cNvSpPr txBox="1">
              <a:spLocks/>
            </p:cNvSpPr>
            <p:nvPr/>
          </p:nvSpPr>
          <p:spPr>
            <a:xfrm>
              <a:off x="4251877" y="5065234"/>
              <a:ext cx="5111399" cy="60478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learning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1011238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98002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1185313"/>
            <a:ext cx="7778870"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Intro:</a:t>
            </a:r>
          </a:p>
          <a:p>
            <a:pPr fontAlgn="ctr">
              <a:buClr>
                <a:srgbClr val="003399"/>
              </a:buClr>
              <a:buSzPct val="75000"/>
              <a:defRPr/>
            </a:pP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hlinkClick r:id="rId3"/>
              </a:rPr>
              <a:t>InfluxDB</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是一直種 </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時序型資料庫</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(Time-Series DB)</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相較其他</a:t>
            </a:r>
            <a:r>
              <a:rPr lang="en-US" altLang="zh-TW" b="1" noProof="0" dirty="0" err="1"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nosql</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資料庫</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更適合用來處理時間性質資料</a:t>
            </a:r>
            <a:endPar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6" name="圖片 15"/>
          <p:cNvPicPr>
            <a:picLocks noChangeAspect="1"/>
          </p:cNvPicPr>
          <p:nvPr/>
        </p:nvPicPr>
        <p:blipFill>
          <a:blip r:embed="rId4"/>
          <a:stretch>
            <a:fillRect/>
          </a:stretch>
        </p:blipFill>
        <p:spPr>
          <a:xfrm>
            <a:off x="1228087" y="2693418"/>
            <a:ext cx="6136691" cy="3358169"/>
          </a:xfrm>
          <a:prstGeom prst="rect">
            <a:avLst/>
          </a:prstGeom>
        </p:spPr>
      </p:pic>
      <p:sp>
        <p:nvSpPr>
          <p:cNvPr id="17" name="矩形 16"/>
          <p:cNvSpPr/>
          <p:nvPr/>
        </p:nvSpPr>
        <p:spPr>
          <a:xfrm>
            <a:off x="2992815" y="6051587"/>
            <a:ext cx="2607233" cy="369332"/>
          </a:xfrm>
          <a:prstGeom prst="rect">
            <a:avLst/>
          </a:prstGeom>
        </p:spPr>
        <p:txBody>
          <a:bodyPr wrap="square">
            <a:spAutoFit/>
          </a:bodyPr>
          <a:lstStyle/>
          <a:p>
            <a:r>
              <a:rPr lang="zh-TW" altLang="en-US" dirty="0" smtClean="0">
                <a:solidFill>
                  <a:srgbClr val="EEEEEE"/>
                </a:solidFill>
              </a:rPr>
              <a:t>資料來源db</a:t>
            </a:r>
            <a:r>
              <a:rPr lang="zh-TW" altLang="en-US" dirty="0">
                <a:solidFill>
                  <a:srgbClr val="EEEEEE"/>
                </a:solidFill>
              </a:rPr>
              <a:t>-engines.com</a:t>
            </a:r>
          </a:p>
        </p:txBody>
      </p:sp>
      <p:sp>
        <p:nvSpPr>
          <p:cNvPr id="18" name="矩形 17"/>
          <p:cNvSpPr/>
          <p:nvPr/>
        </p:nvSpPr>
        <p:spPr>
          <a:xfrm>
            <a:off x="1228087" y="2216364"/>
            <a:ext cx="7778870" cy="477054"/>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Time-Series</a:t>
            </a:r>
            <a:r>
              <a:rPr kumimoji="0" lang="en-US" altLang="zh-TW" sz="2500" b="1" i="0" u="none" strike="noStrike" kern="1200" cap="none" spc="0" normalizeH="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DB </a:t>
            </a:r>
            <a:r>
              <a:rPr kumimoji="0" lang="zh-TW" altLang="en-US" sz="2500" b="1" i="0" u="none" strike="noStrike" kern="1200" cap="none" spc="0" normalizeH="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排名</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Tree>
    <p:extLst>
      <p:ext uri="{BB962C8B-B14F-4D97-AF65-F5344CB8AC3E}">
        <p14:creationId xmlns:p14="http://schemas.microsoft.com/office/powerpoint/2010/main" val="226220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1980029"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InfluxDB</a:t>
            </a:r>
          </a:p>
        </p:txBody>
      </p:sp>
      <p:sp>
        <p:nvSpPr>
          <p:cNvPr id="6" name="矩形 5"/>
          <p:cNvSpPr/>
          <p:nvPr/>
        </p:nvSpPr>
        <p:spPr>
          <a:xfrm>
            <a:off x="1228087" y="1177727"/>
            <a:ext cx="1423673" cy="477054"/>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4464984"/>
            <a:ext cx="1301865" cy="477054"/>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9" y="1615175"/>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自帶數據過期功能</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28088" y="2365826"/>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支持</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http</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API</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8" y="3116477"/>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SQL</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語法操作</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8" y="3867128"/>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自帶管理介面</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8" y="4977830"/>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多</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value</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寫入</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會拆成多筆資料</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8" y="572848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無刪除及更新功能</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74114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64715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架設流程</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6" name="群組 5"/>
          <p:cNvGrpSpPr/>
          <p:nvPr/>
        </p:nvGrpSpPr>
        <p:grpSpPr>
          <a:xfrm>
            <a:off x="1096524" y="1095048"/>
            <a:ext cx="9042732" cy="3307996"/>
            <a:chOff x="1149075" y="1515462"/>
            <a:chExt cx="9042732" cy="3307996"/>
          </a:xfrm>
        </p:grpSpPr>
        <p:sp>
          <p:nvSpPr>
            <p:cNvPr id="2" name="矩形 1"/>
            <p:cNvSpPr/>
            <p:nvPr/>
          </p:nvSpPr>
          <p:spPr>
            <a:xfrm>
              <a:off x="1149075" y="1515462"/>
              <a:ext cx="8079008" cy="646331"/>
            </a:xfrm>
            <a:prstGeom prst="rect">
              <a:avLst/>
            </a:prstGeom>
          </p:spPr>
          <p:txBody>
            <a:bodyPr wrap="square">
              <a:spAutoFit/>
            </a:bodyPr>
            <a:lstStyle/>
            <a:p>
              <a:r>
                <a:rPr lang="en-US" altLang="zh-TW" dirty="0" smtClean="0">
                  <a:solidFill>
                    <a:srgbClr val="FFFFFF"/>
                  </a:solidFill>
                </a:rPr>
                <a:t>Step1. </a:t>
              </a:r>
            </a:p>
            <a:p>
              <a:r>
                <a:rPr lang="en-US" altLang="zh-TW" dirty="0" smtClean="0">
                  <a:solidFill>
                    <a:schemeClr val="bg1"/>
                  </a:solidFill>
                </a:rPr>
                <a:t>wget https</a:t>
              </a:r>
              <a:r>
                <a:rPr lang="en-US" altLang="zh-TW" dirty="0">
                  <a:solidFill>
                    <a:schemeClr val="bg1"/>
                  </a:solidFill>
                </a:rPr>
                <a:t>://</a:t>
              </a:r>
              <a:r>
                <a:rPr lang="en-US" altLang="zh-TW" dirty="0" smtClean="0">
                  <a:solidFill>
                    <a:schemeClr val="bg1"/>
                  </a:solidFill>
                </a:rPr>
                <a:t>dl.influxdata.com/influxdb/releases/influxdb2-2.0.4-linux-amd64.tar.gz</a:t>
              </a:r>
              <a:endParaRPr lang="zh-TW" altLang="en-US" dirty="0">
                <a:solidFill>
                  <a:schemeClr val="bg1"/>
                </a:solidFill>
              </a:endParaRPr>
            </a:p>
          </p:txBody>
        </p:sp>
        <p:sp>
          <p:nvSpPr>
            <p:cNvPr id="3" name="Rectangle 1"/>
            <p:cNvSpPr>
              <a:spLocks noChangeArrowheads="1"/>
            </p:cNvSpPr>
            <p:nvPr/>
          </p:nvSpPr>
          <p:spPr bwMode="auto">
            <a:xfrm>
              <a:off x="1149075" y="2159330"/>
              <a:ext cx="6393673"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TW" dirty="0" smtClean="0">
                  <a:solidFill>
                    <a:srgbClr val="FFFFFF"/>
                  </a:solidFill>
                </a:rPr>
                <a:t>Step2. </a:t>
              </a:r>
              <a:endParaRPr kumimoji="0" lang="en-US" altLang="zh-TW" b="0" i="0" u="none" strike="noStrike" cap="none" normalizeH="0" baseline="0" dirty="0" smtClean="0">
                <a:ln>
                  <a:noFill/>
                </a:ln>
                <a:solidFill>
                  <a:srgbClr val="FFFFFF"/>
                </a:solidFill>
                <a:effectLst/>
                <a:ea typeface="Rubi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Download and import InfluxData</a:t>
              </a: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s public key:</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curl -s https://repos.influxdata.com/influxdb2.key | gpg --import -</a:t>
              </a:r>
              <a:r>
                <a:rPr kumimoji="0" lang="zh-TW" altLang="zh-TW" b="0" i="0" u="none" strike="noStrike" cap="none" normalizeH="0" baseline="0" dirty="0" smtClean="0">
                  <a:ln>
                    <a:noFill/>
                  </a:ln>
                  <a:solidFill>
                    <a:srgbClr val="FFFFFF"/>
                  </a:solidFill>
                  <a:effectLst/>
                </a:rPr>
                <a:t> </a:t>
              </a:r>
            </a:p>
          </p:txBody>
        </p:sp>
        <p:sp>
          <p:nvSpPr>
            <p:cNvPr id="4" name="Rectangle 2"/>
            <p:cNvSpPr>
              <a:spLocks noChangeArrowheads="1"/>
            </p:cNvSpPr>
            <p:nvPr/>
          </p:nvSpPr>
          <p:spPr bwMode="auto">
            <a:xfrm>
              <a:off x="1149075" y="3029729"/>
              <a:ext cx="9042732"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0" u="none" strike="noStrike" cap="none" normalizeH="0" baseline="0" dirty="0" smtClean="0">
                  <a:ln>
                    <a:noFill/>
                  </a:ln>
                  <a:solidFill>
                    <a:srgbClr val="FFFFFF"/>
                  </a:solidFill>
                  <a:effectLst/>
                  <a:ea typeface="Rubik"/>
                </a:rPr>
                <a:t>step3.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Download the signature file for the release by adding </a:t>
              </a:r>
              <a:r>
                <a:rPr kumimoji="0" lang="zh-TW" altLang="zh-TW" b="0" i="1" u="none" strike="noStrike" cap="none" normalizeH="0" baseline="0" dirty="0" smtClean="0">
                  <a:ln>
                    <a:noFill/>
                  </a:ln>
                  <a:solidFill>
                    <a:schemeClr val="bg1">
                      <a:lumMod val="85000"/>
                    </a:schemeClr>
                  </a:solidFill>
                  <a:effectLst/>
                  <a:ea typeface="Roboto Mono"/>
                </a:rPr>
                <a:t>.asc</a:t>
              </a:r>
              <a:r>
                <a:rPr kumimoji="0" lang="zh-TW" altLang="zh-TW" b="0" i="1" u="none" strike="noStrike" cap="none" normalizeH="0" baseline="0" dirty="0" smtClean="0">
                  <a:ln>
                    <a:noFill/>
                  </a:ln>
                  <a:solidFill>
                    <a:schemeClr val="bg1">
                      <a:lumMod val="85000"/>
                    </a:schemeClr>
                  </a:solidFill>
                  <a:effectLst/>
                  <a:ea typeface="Rubik"/>
                </a:rPr>
                <a:t> to the download URL. For example:</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wget https://dl.influxdata.com/influxdb/releases/influxdb2-2.0.4-linux-amd64.tar.gz.asc</a:t>
              </a:r>
              <a:r>
                <a:rPr kumimoji="0" lang="zh-TW" altLang="zh-TW" b="0" i="0" u="none" strike="noStrike" cap="none" normalizeH="0" baseline="0" dirty="0" smtClean="0">
                  <a:ln>
                    <a:noFill/>
                  </a:ln>
                  <a:solidFill>
                    <a:srgbClr val="FFFFFF"/>
                  </a:solidFill>
                  <a:effectLst/>
                </a:rPr>
                <a:t> </a:t>
              </a:r>
            </a:p>
          </p:txBody>
        </p:sp>
        <p:sp>
          <p:nvSpPr>
            <p:cNvPr id="5" name="Rectangle 3"/>
            <p:cNvSpPr>
              <a:spLocks noChangeArrowheads="1"/>
            </p:cNvSpPr>
            <p:nvPr/>
          </p:nvSpPr>
          <p:spPr bwMode="auto">
            <a:xfrm>
              <a:off x="1149075" y="3900128"/>
              <a:ext cx="8172365"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TW" dirty="0" smtClean="0">
                  <a:solidFill>
                    <a:srgbClr val="FFFFFF"/>
                  </a:solidFill>
                  <a:ea typeface="Rubik"/>
                </a:rPr>
                <a:t>step4.</a:t>
              </a:r>
              <a:endParaRPr kumimoji="0" lang="en-US" altLang="zh-TW" b="0" i="0" u="none" strike="noStrike" cap="none" normalizeH="0" baseline="0" dirty="0" smtClean="0">
                <a:ln>
                  <a:noFill/>
                </a:ln>
                <a:solidFill>
                  <a:srgbClr val="FFFFFF"/>
                </a:solidFill>
                <a:effectLst/>
                <a:ea typeface="Rubi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Verify the signature with </a:t>
              </a:r>
              <a:r>
                <a:rPr kumimoji="0" lang="zh-TW" altLang="zh-TW" b="0" i="1" u="none" strike="noStrike" cap="none" normalizeH="0" baseline="0" dirty="0" smtClean="0">
                  <a:ln>
                    <a:noFill/>
                  </a:ln>
                  <a:solidFill>
                    <a:schemeClr val="bg1">
                      <a:lumMod val="85000"/>
                    </a:schemeClr>
                  </a:solidFill>
                  <a:effectLst/>
                  <a:ea typeface="Roboto Mono"/>
                </a:rPr>
                <a:t>gpg --verify</a:t>
              </a:r>
              <a:r>
                <a:rPr kumimoji="0" lang="zh-TW" altLang="zh-TW" b="0" i="1" u="none" strike="noStrike" cap="none" normalizeH="0" baseline="0" dirty="0" smtClean="0">
                  <a:ln>
                    <a:noFill/>
                  </a:ln>
                  <a:solidFill>
                    <a:schemeClr val="bg1">
                      <a:lumMod val="85000"/>
                    </a:schemeClr>
                  </a:solidFill>
                  <a:effectLst/>
                  <a:ea typeface="Rubik"/>
                </a:rPr>
                <a:t>:</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gpg --verify influxdb2-2.0.4-linux-amd64.tar.gz.asc influxdb2-2.0.4-linux-amd64.tar.gz</a:t>
              </a:r>
              <a:r>
                <a:rPr kumimoji="0" lang="zh-TW" altLang="zh-TW" b="0" i="0" u="none" strike="noStrike" cap="none" normalizeH="0" baseline="0" dirty="0" smtClean="0">
                  <a:ln>
                    <a:noFill/>
                  </a:ln>
                  <a:solidFill>
                    <a:srgbClr val="FFFFFF"/>
                  </a:solidFill>
                  <a:effectLst/>
                </a:rPr>
                <a:t> </a:t>
              </a:r>
            </a:p>
          </p:txBody>
        </p:sp>
      </p:grpSp>
      <p:pic>
        <p:nvPicPr>
          <p:cNvPr id="7" name="圖片 6"/>
          <p:cNvPicPr>
            <a:picLocks noChangeAspect="1"/>
          </p:cNvPicPr>
          <p:nvPr/>
        </p:nvPicPr>
        <p:blipFill>
          <a:blip r:embed="rId3"/>
          <a:stretch>
            <a:fillRect/>
          </a:stretch>
        </p:blipFill>
        <p:spPr>
          <a:xfrm>
            <a:off x="276716" y="4609664"/>
            <a:ext cx="11707674" cy="1327557"/>
          </a:xfrm>
          <a:prstGeom prst="rect">
            <a:avLst/>
          </a:prstGeom>
        </p:spPr>
      </p:pic>
    </p:spTree>
    <p:extLst>
      <p:ext uri="{BB962C8B-B14F-4D97-AF65-F5344CB8AC3E}">
        <p14:creationId xmlns:p14="http://schemas.microsoft.com/office/powerpoint/2010/main" val="370394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96524" y="1095048"/>
            <a:ext cx="6548780" cy="14773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dirty="0" smtClean="0">
                <a:solidFill>
                  <a:srgbClr val="FFFFFF"/>
                </a:solidFill>
                <a:ea typeface="Rubik"/>
              </a:rPr>
              <a:t>Step5.</a:t>
            </a:r>
            <a:endParaRPr kumimoji="0" lang="en-US"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Unpackage contents to the current working directory</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tar xvzf path/to/influxdb2-2.0.4-linux-amd64.tar.gz </a:t>
            </a:r>
            <a:endParaRPr kumimoji="0" lang="en-US" altLang="zh-TW" b="0" i="0" u="none" strike="noStrike" cap="none" normalizeH="0" baseline="0" dirty="0" smtClean="0">
              <a:ln>
                <a:noFill/>
              </a:ln>
              <a:solidFill>
                <a:srgbClr val="FFFFFF"/>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Copy the influx and influxd binary to your $PATH</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sudo cp influxdb2-2.0.4-linux-amd64/</a:t>
            </a:r>
            <a:r>
              <a:rPr kumimoji="0" lang="zh-TW" altLang="zh-TW" b="0" i="0" u="none" strike="noStrike" cap="none" normalizeH="0" baseline="0" dirty="0" smtClean="0">
                <a:ln>
                  <a:noFill/>
                </a:ln>
                <a:solidFill>
                  <a:srgbClr val="FFFFFF"/>
                </a:solidFill>
                <a:effectLst/>
              </a:rPr>
              <a:t>{</a:t>
            </a:r>
            <a:r>
              <a:rPr kumimoji="0" lang="zh-TW" altLang="zh-TW" b="0" i="0" u="none" strike="noStrike" cap="none" normalizeH="0" baseline="0" dirty="0" smtClean="0">
                <a:ln>
                  <a:noFill/>
                </a:ln>
                <a:solidFill>
                  <a:srgbClr val="FFFFFF"/>
                </a:solidFill>
                <a:effectLst/>
                <a:ea typeface="Roboto Mono"/>
              </a:rPr>
              <a:t>influx,influxd</a:t>
            </a:r>
            <a:r>
              <a:rPr kumimoji="0" lang="zh-TW" altLang="zh-TW" b="0" i="0" u="none" strike="noStrike" cap="none" normalizeH="0" baseline="0" dirty="0" smtClean="0">
                <a:ln>
                  <a:noFill/>
                </a:ln>
                <a:solidFill>
                  <a:srgbClr val="FFFFFF"/>
                </a:solidFill>
                <a:effectLst/>
              </a:rPr>
              <a:t>}</a:t>
            </a:r>
            <a:r>
              <a:rPr kumimoji="0" lang="zh-TW" altLang="zh-TW" b="0" i="0" u="none" strike="noStrike" cap="none" normalizeH="0" baseline="0" dirty="0" smtClean="0">
                <a:ln>
                  <a:noFill/>
                </a:ln>
                <a:solidFill>
                  <a:srgbClr val="FFFFFF"/>
                </a:solidFill>
                <a:effectLst/>
                <a:ea typeface="Roboto Mono"/>
              </a:rPr>
              <a:t> /usr/local/bin/</a:t>
            </a:r>
            <a:r>
              <a:rPr kumimoji="0" lang="zh-TW" altLang="zh-TW" b="0" i="0" u="none" strike="noStrike" cap="none" normalizeH="0" baseline="0" dirty="0" smtClean="0">
                <a:ln>
                  <a:noFill/>
                </a:ln>
                <a:solidFill>
                  <a:srgbClr val="FFFFFF"/>
                </a:solidFill>
                <a:effectLst/>
              </a:rPr>
              <a:t> </a:t>
            </a:r>
          </a:p>
        </p:txBody>
      </p:sp>
      <p:sp>
        <p:nvSpPr>
          <p:cNvPr id="3" name="Rectangle 2"/>
          <p:cNvSpPr>
            <a:spLocks noChangeArrowheads="1"/>
          </p:cNvSpPr>
          <p:nvPr/>
        </p:nvSpPr>
        <p:spPr bwMode="auto">
          <a:xfrm>
            <a:off x="1096524" y="2572376"/>
            <a:ext cx="7048340" cy="175432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dirty="0" smtClean="0">
                <a:solidFill>
                  <a:srgbClr val="FFFFFF"/>
                </a:solidFill>
                <a:ea typeface="Rubik"/>
              </a:rPr>
              <a:t>Step6.</a:t>
            </a:r>
            <a:endParaRPr kumimoji="0" lang="en-US"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Ubuntu/Debian</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chemeClr val="bg1"/>
                </a:solidFill>
                <a:effectLst/>
                <a:ea typeface="Roboto Mono"/>
              </a:rPr>
              <a:t>wget https://dl.influxdata.com/influxdb/releases/influxdb2-2.x.x-xxx.deb </a:t>
            </a:r>
            <a:endParaRPr kumimoji="0" lang="en-US" altLang="zh-TW" b="0" i="0" u="none" strike="noStrike" cap="none" normalizeH="0" baseline="0" dirty="0" smtClean="0">
              <a:ln>
                <a:noFill/>
              </a:ln>
              <a:solidFill>
                <a:schemeClr val="bg1"/>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chemeClr val="bg1"/>
                </a:solidFill>
                <a:effectLst/>
                <a:ea typeface="Roboto Mono"/>
              </a:rPr>
              <a:t>sudo dpkg -i influxdb2_2.x.x_xxx.deb</a:t>
            </a:r>
            <a:endParaRPr kumimoji="0" lang="en-US" altLang="zh-TW" b="0" i="0" u="none" strike="noStrike" cap="none" normalizeH="0" baseline="0" dirty="0" smtClean="0">
              <a:ln>
                <a:noFill/>
              </a:ln>
              <a:solidFill>
                <a:schemeClr val="bg1"/>
              </a:solidFill>
              <a:effectLst/>
              <a:ea typeface="Roboto Mono"/>
            </a:endParaRPr>
          </a:p>
          <a:p>
            <a:pPr lvl="0" eaLnBrk="0" fontAlgn="base" hangingPunct="0">
              <a:spcBef>
                <a:spcPct val="0"/>
              </a:spcBef>
              <a:spcAft>
                <a:spcPct val="0"/>
              </a:spcAft>
            </a:pPr>
            <a:r>
              <a:rPr lang="zh-TW" altLang="zh-TW" dirty="0">
                <a:solidFill>
                  <a:schemeClr val="bg1"/>
                </a:solidFill>
                <a:ea typeface="Roboto Mono"/>
              </a:rPr>
              <a:t>sudo service influxdb start</a:t>
            </a:r>
            <a:endParaRPr lang="en-US" altLang="zh-TW" dirty="0">
              <a:solidFill>
                <a:schemeClr val="bg1"/>
              </a:solidFill>
              <a:ea typeface="Roboto Mono"/>
            </a:endParaRPr>
          </a:p>
          <a:p>
            <a:pPr eaLnBrk="0" fontAlgn="base" hangingPunct="0">
              <a:spcBef>
                <a:spcPct val="0"/>
              </a:spcBef>
              <a:spcAft>
                <a:spcPct val="0"/>
              </a:spcAft>
            </a:pPr>
            <a:r>
              <a:rPr lang="zh-TW" altLang="zh-TW" dirty="0">
                <a:solidFill>
                  <a:schemeClr val="bg1"/>
                </a:solidFill>
                <a:ea typeface="Roboto Mono"/>
              </a:rPr>
              <a:t>sudo service influxdb status</a:t>
            </a:r>
            <a:r>
              <a:rPr lang="zh-TW" altLang="zh-TW" dirty="0">
                <a:solidFill>
                  <a:schemeClr val="bg1"/>
                </a:solidFill>
              </a:rPr>
              <a:t> </a:t>
            </a:r>
          </a:p>
        </p:txBody>
      </p:sp>
      <p:pic>
        <p:nvPicPr>
          <p:cNvPr id="8" name="圖片 7"/>
          <p:cNvPicPr>
            <a:picLocks noChangeAspect="1"/>
          </p:cNvPicPr>
          <p:nvPr/>
        </p:nvPicPr>
        <p:blipFill rotWithShape="1">
          <a:blip r:embed="rId2"/>
          <a:srcRect t="2239"/>
          <a:stretch/>
        </p:blipFill>
        <p:spPr>
          <a:xfrm>
            <a:off x="1341794" y="4304259"/>
            <a:ext cx="9487393" cy="2327133"/>
          </a:xfrm>
          <a:prstGeom prst="rect">
            <a:avLst/>
          </a:prstGeom>
        </p:spPr>
      </p:pic>
      <p:sp>
        <p:nvSpPr>
          <p:cNvPr id="9" name="矩形 8"/>
          <p:cNvSpPr/>
          <p:nvPr/>
        </p:nvSpPr>
        <p:spPr>
          <a:xfrm>
            <a:off x="549923" y="361300"/>
            <a:ext cx="364715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架設流程</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735164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98002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3784309" y="1925861"/>
            <a:ext cx="4623382" cy="630942"/>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資料庫數據及</a:t>
            </a:r>
            <a:r>
              <a:rPr kumimoji="0" lang="en-US" altLang="zh-TW"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API</a:t>
            </a: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規劃</a:t>
            </a:r>
            <a:endParaRPr kumimoji="0" lang="en-US" altLang="zh-TW" sz="35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5105986" y="3970123"/>
            <a:ext cx="1980029" cy="630942"/>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4"/>
              </a:rPr>
              <a:t>網站連結</a:t>
            </a:r>
            <a:endParaRPr kumimoji="0" lang="en-US" altLang="zh-TW" sz="35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82001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Django REST Framework</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96" name="矩形 95"/>
          <p:cNvSpPr/>
          <p:nvPr/>
        </p:nvSpPr>
        <p:spPr>
          <a:xfrm>
            <a:off x="492313" y="744741"/>
            <a:ext cx="11015326" cy="276999"/>
          </a:xfrm>
          <a:prstGeom prst="rect">
            <a:avLst/>
          </a:prstGeom>
        </p:spPr>
        <p:txBody>
          <a:bodyPr wrap="square">
            <a:spAutoFit/>
          </a:bodyPr>
          <a:lstStyle/>
          <a:p>
            <a:r>
              <a:rPr lang="en-US" altLang="zh-TW" sz="1200" dirty="0" smtClean="0">
                <a:solidFill>
                  <a:schemeClr val="bg1"/>
                </a:solidFill>
                <a:latin typeface="Microsoft YaHei UI" panose="020B0503020204020204" pitchFamily="34" charset="-122"/>
                <a:ea typeface="Microsoft YaHei UI" panose="020B0503020204020204" pitchFamily="34" charset="-122"/>
              </a:rPr>
              <a:t>Django REST framework</a:t>
            </a:r>
            <a:r>
              <a:rPr lang="zh-TW" altLang="en-US" sz="1200" dirty="0" smtClean="0">
                <a:solidFill>
                  <a:schemeClr val="bg1"/>
                </a:solidFill>
                <a:latin typeface="Microsoft YaHei UI" panose="020B0503020204020204" pitchFamily="34" charset="-122"/>
                <a:ea typeface="Microsoft YaHei UI" panose="020B0503020204020204" pitchFamily="34" charset="-122"/>
              </a:rPr>
              <a:t>是基於</a:t>
            </a:r>
            <a:r>
              <a:rPr lang="en-US" altLang="zh-TW" sz="1200" dirty="0" smtClean="0">
                <a:solidFill>
                  <a:schemeClr val="bg1"/>
                </a:solidFill>
                <a:latin typeface="Microsoft YaHei UI" panose="020B0503020204020204" pitchFamily="34" charset="-122"/>
                <a:ea typeface="Microsoft YaHei UI" panose="020B0503020204020204" pitchFamily="34" charset="-122"/>
              </a:rPr>
              <a:t>Django</a:t>
            </a:r>
            <a:r>
              <a:rPr lang="zh-TW" altLang="en-US" sz="1200" dirty="0" smtClean="0">
                <a:solidFill>
                  <a:schemeClr val="bg1"/>
                </a:solidFill>
                <a:latin typeface="Microsoft YaHei UI" panose="020B0503020204020204" pitchFamily="34" charset="-122"/>
                <a:ea typeface="Microsoft YaHei UI" panose="020B0503020204020204" pitchFamily="34" charset="-122"/>
              </a:rPr>
              <a:t>後端所建立的</a:t>
            </a:r>
            <a:r>
              <a:rPr lang="en-US" altLang="zh-TW" sz="1200" dirty="0" smtClean="0">
                <a:solidFill>
                  <a:schemeClr val="bg1"/>
                </a:solidFill>
                <a:latin typeface="Microsoft YaHei UI" panose="020B0503020204020204" pitchFamily="34" charset="-122"/>
                <a:ea typeface="Microsoft YaHei UI" panose="020B0503020204020204" pitchFamily="34" charset="-122"/>
              </a:rPr>
              <a:t>RESTful API</a:t>
            </a:r>
            <a:r>
              <a:rPr lang="zh-TW" altLang="en-US" sz="1200" dirty="0" smtClean="0">
                <a:solidFill>
                  <a:schemeClr val="bg1"/>
                </a:solidFill>
                <a:latin typeface="Microsoft YaHei UI" panose="020B0503020204020204" pitchFamily="34" charset="-122"/>
                <a:ea typeface="Microsoft YaHei UI" panose="020B0503020204020204" pitchFamily="34" charset="-122"/>
              </a:rPr>
              <a:t>架構，可以快速搭建</a:t>
            </a:r>
            <a:r>
              <a:rPr lang="en-US" altLang="zh-TW" sz="1200" dirty="0">
                <a:solidFill>
                  <a:schemeClr val="bg1"/>
                </a:solidFill>
                <a:latin typeface="Microsoft YaHei UI" panose="020B0503020204020204" pitchFamily="34" charset="-122"/>
                <a:ea typeface="Microsoft YaHei UI" panose="020B0503020204020204" pitchFamily="34" charset="-122"/>
              </a:rPr>
              <a:t>RESTful </a:t>
            </a:r>
            <a:r>
              <a:rPr lang="en-US" altLang="zh-TW" sz="1200" dirty="0" smtClean="0">
                <a:solidFill>
                  <a:schemeClr val="bg1"/>
                </a:solidFill>
                <a:latin typeface="Microsoft YaHei UI" panose="020B0503020204020204" pitchFamily="34" charset="-122"/>
                <a:ea typeface="Microsoft YaHei UI" panose="020B0503020204020204" pitchFamily="34" charset="-122"/>
              </a:rPr>
              <a:t>API</a:t>
            </a:r>
            <a:r>
              <a:rPr lang="zh-TW" altLang="en-US" sz="1200" dirty="0" smtClean="0">
                <a:solidFill>
                  <a:schemeClr val="bg1"/>
                </a:solidFill>
                <a:latin typeface="Microsoft YaHei UI" panose="020B0503020204020204" pitchFamily="34" charset="-122"/>
                <a:ea typeface="Microsoft YaHei UI" panose="020B0503020204020204" pitchFamily="34" charset="-122"/>
              </a:rPr>
              <a:t>並且搭配一般網路伺服器</a:t>
            </a:r>
            <a:r>
              <a:rPr lang="en-US" altLang="zh-TW" sz="1200" dirty="0" smtClean="0">
                <a:solidFill>
                  <a:schemeClr val="bg1"/>
                </a:solidFill>
                <a:latin typeface="Microsoft YaHei UI" panose="020B0503020204020204" pitchFamily="34" charset="-122"/>
                <a:ea typeface="Microsoft YaHei UI" panose="020B0503020204020204" pitchFamily="34" charset="-122"/>
              </a:rPr>
              <a:t>(Apache,</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Nginx…)</a:t>
            </a:r>
            <a:r>
              <a:rPr lang="zh-TW" altLang="en-US" sz="1200" dirty="0" smtClean="0">
                <a:solidFill>
                  <a:schemeClr val="bg1"/>
                </a:solidFill>
                <a:latin typeface="Microsoft YaHei UI" panose="020B0503020204020204" pitchFamily="34" charset="-122"/>
                <a:ea typeface="Microsoft YaHei UI" panose="020B0503020204020204" pitchFamily="34" charset="-122"/>
              </a:rPr>
              <a:t>上線</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97" name="文字方塊 96"/>
          <p:cNvSpPr txBox="1"/>
          <p:nvPr/>
        </p:nvSpPr>
        <p:spPr>
          <a:xfrm>
            <a:off x="492313" y="1119079"/>
            <a:ext cx="1459939" cy="338554"/>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600" dirty="0" smtClean="0">
                <a:solidFill>
                  <a:srgbClr val="0070C0"/>
                </a:solidFill>
              </a:rPr>
              <a:t>RESTful API:</a:t>
            </a:r>
            <a:endParaRPr lang="zh-TW" altLang="en-US" sz="1600" dirty="0">
              <a:solidFill>
                <a:srgbClr val="0070C0"/>
              </a:solidFill>
            </a:endParaRPr>
          </a:p>
        </p:txBody>
      </p:sp>
      <p:sp>
        <p:nvSpPr>
          <p:cNvPr id="3" name="矩形 2"/>
          <p:cNvSpPr/>
          <p:nvPr/>
        </p:nvSpPr>
        <p:spPr>
          <a:xfrm>
            <a:off x="492312" y="1457633"/>
            <a:ext cx="11699687" cy="461665"/>
          </a:xfrm>
          <a:prstGeom prst="rect">
            <a:avLst/>
          </a:prstGeom>
        </p:spPr>
        <p:txBody>
          <a:bodyPr wrap="square">
            <a:spAutoFit/>
          </a:bodyPr>
          <a:lstStyle/>
          <a:p>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全名為</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 Representational State Transfer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表現層狀態轉移</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，他是一種設計風格，</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RESTful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只是轉為形容詞表示。</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RESTful API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為了統一</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中資料交換的格式因此相較於一般</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最大的差異是在執行時所呼叫的位址是統一的，或是在主目錄底下的子項目，並且搭配不同的</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HTTP request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達成</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C</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(create)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(read)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U</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(update)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D</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(delete)</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目的。</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99" name="文字方塊 2"/>
          <p:cNvSpPr txBox="1">
            <a:spLocks noChangeArrowheads="1"/>
          </p:cNvSpPr>
          <p:nvPr/>
        </p:nvSpPr>
        <p:spPr bwMode="auto">
          <a:xfrm>
            <a:off x="2749643" y="2254258"/>
            <a:ext cx="2847347" cy="83099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indent="127000">
              <a:spcAft>
                <a:spcPts val="0"/>
              </a:spcAft>
            </a:pPr>
            <a:r>
              <a:rPr lang="zh-TW"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一般的</a:t>
            </a:r>
            <a:r>
              <a:rPr lang="en-US"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en-US" sz="1200" b="1"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API</a:t>
            </a:r>
            <a:r>
              <a:rPr lang="zh-TW" sz="1200"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獲得資料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GET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getData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新增資料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POST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createData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刪除資料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DELETE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deleteData</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/1</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p:txBody>
      </p:sp>
      <p:sp>
        <p:nvSpPr>
          <p:cNvPr id="100" name="文字方塊 2"/>
          <p:cNvSpPr txBox="1">
            <a:spLocks noChangeArrowheads="1"/>
          </p:cNvSpPr>
          <p:nvPr/>
        </p:nvSpPr>
        <p:spPr bwMode="auto">
          <a:xfrm>
            <a:off x="6613584" y="2257852"/>
            <a:ext cx="2884098" cy="83099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indent="127000">
              <a:spcAft>
                <a:spcPts val="0"/>
              </a:spcAft>
            </a:pPr>
            <a:r>
              <a:rPr lang="en-US" altLang="zh-TW" sz="1200" b="1" kern="100" dirty="0" smtClean="0">
                <a:latin typeface="Microsoft YaHei UI" panose="020B0503020204020204" pitchFamily="34" charset="-122"/>
                <a:cs typeface="Microsoft YaHei UI" panose="020B0503020204020204" pitchFamily="34" charset="-122"/>
              </a:rPr>
              <a:t>RESTful API:</a:t>
            </a:r>
          </a:p>
          <a:p>
            <a:pPr indent="127000">
              <a:spcAft>
                <a:spcPts val="0"/>
              </a:spcAft>
            </a:pPr>
            <a:r>
              <a:rPr lang="en-US" altLang="zh-TW"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en-US" altLang="zh-TW" sz="1200" b="1"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zh-TW" sz="1200"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獲得</a:t>
            </a: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GET     /data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新增資料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POST    /data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刪除資料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DELETE  /data/1</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4" name="文字方塊 3"/>
              <p:cNvSpPr txBox="1"/>
              <p:nvPr/>
            </p:nvSpPr>
            <p:spPr>
              <a:xfrm>
                <a:off x="5958612" y="2515867"/>
                <a:ext cx="2933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m:t>
                      </m:r>
                    </m:oMath>
                  </m:oMathPara>
                </a14:m>
                <a:endParaRPr lang="zh-TW" altLang="en-US" sz="20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958612" y="2515867"/>
                <a:ext cx="293350" cy="307777"/>
              </a:xfrm>
              <a:prstGeom prst="rect">
                <a:avLst/>
              </a:prstGeom>
              <a:blipFill>
                <a:blip r:embed="rId3"/>
                <a:stretch>
                  <a:fillRect l="-10204" r="-12245"/>
                </a:stretch>
              </a:blipFill>
            </p:spPr>
            <p:txBody>
              <a:bodyPr/>
              <a:lstStyle/>
              <a:p>
                <a:r>
                  <a:rPr lang="zh-TW" altLang="en-US">
                    <a:noFill/>
                  </a:rPr>
                  <a:t> </a:t>
                </a:r>
              </a:p>
            </p:txBody>
          </p:sp>
        </mc:Fallback>
      </mc:AlternateContent>
      <p:pic>
        <p:nvPicPr>
          <p:cNvPr id="102" name="圖片 101" descr="https://miro.medium.com/max/213/1*Vj-yqyvny36mMyk6Q5pXww.png"/>
          <p:cNvPicPr/>
          <p:nvPr/>
        </p:nvPicPr>
        <p:blipFill>
          <a:blip r:embed="rId4">
            <a:extLst>
              <a:ext uri="{28A0092B-C50C-407E-A947-70E740481C1C}">
                <a14:useLocalDpi xmlns:a14="http://schemas.microsoft.com/office/drawing/2010/main" val="0"/>
              </a:ext>
            </a:extLst>
          </a:blip>
          <a:srcRect/>
          <a:stretch>
            <a:fillRect/>
          </a:stretch>
        </p:blipFill>
        <p:spPr bwMode="auto">
          <a:xfrm>
            <a:off x="1886515" y="3532517"/>
            <a:ext cx="2055756" cy="2790190"/>
          </a:xfrm>
          <a:prstGeom prst="rect">
            <a:avLst/>
          </a:prstGeom>
          <a:noFill/>
          <a:ln>
            <a:noFill/>
          </a:ln>
        </p:spPr>
      </p:pic>
      <p:sp>
        <p:nvSpPr>
          <p:cNvPr id="5" name="矩形 4"/>
          <p:cNvSpPr/>
          <p:nvPr/>
        </p:nvSpPr>
        <p:spPr>
          <a:xfrm>
            <a:off x="4199197" y="4127393"/>
            <a:ext cx="6096000" cy="1600438"/>
          </a:xfrm>
          <a:prstGeom prst="rect">
            <a:avLst/>
          </a:prstGeom>
        </p:spPr>
        <p:txBody>
          <a:bodyPr>
            <a:spAutoFit/>
          </a:bodyPr>
          <a:lstStyle/>
          <a:p>
            <a:pPr marL="285750" lvl="0" indent="-285750">
              <a:spcAft>
                <a:spcPts val="0"/>
              </a:spcAft>
              <a:buFont typeface="Arial" panose="020B0604020202020204" pitchFamily="34" charset="0"/>
              <a:buChar char="•"/>
            </a:pP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Nouns </a:t>
            </a:r>
            <a:r>
              <a:rPr lang="zh-TW"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名詞</a:t>
            </a: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p>
          <a:p>
            <a:pPr lvl="0">
              <a:spcAft>
                <a:spcPts val="0"/>
              </a:spcAft>
            </a:pPr>
            <a:r>
              <a:rPr lang="zh-TW"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定義</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資源位置的</a:t>
            </a:r>
            <a:r>
              <a:rPr lang="en-US"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 URL</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，每個資源在網路上都會有唯一的位置，就如每戶人家都有唯一的地址一樣。</a:t>
            </a:r>
          </a:p>
          <a:p>
            <a:pPr marL="285750" lvl="0" indent="-285750">
              <a:spcAft>
                <a:spcPts val="0"/>
              </a:spcAft>
              <a:buFont typeface="Arial" panose="020B0604020202020204" pitchFamily="34" charset="0"/>
              <a:buChar char="•"/>
            </a:pP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Verbs </a:t>
            </a:r>
            <a:r>
              <a:rPr lang="zh-TW"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動詞</a:t>
            </a:r>
            <a:r>
              <a:rPr lang="zh-TW"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endParaRPr lang="en-US"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endParaRPr>
          </a:p>
          <a:p>
            <a:pPr lvl="0">
              <a:spcAft>
                <a:spcPts val="0"/>
              </a:spcAft>
            </a:pPr>
            <a:r>
              <a:rPr lang="zh-TW"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對</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資源要做的動作</a:t>
            </a:r>
            <a:r>
              <a:rPr lang="en-US"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 (HTTP request)</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p>
          <a:p>
            <a:pPr marL="285750" lvl="0" indent="-285750">
              <a:spcAft>
                <a:spcPts val="0"/>
              </a:spcAft>
              <a:buFont typeface="Arial" panose="020B0604020202020204" pitchFamily="34" charset="0"/>
              <a:buChar char="•"/>
            </a:pPr>
            <a:r>
              <a:rPr lang="en-US"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Content Types </a:t>
            </a:r>
            <a:r>
              <a:rPr lang="zh-TW"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資源呈現方式：</a:t>
            </a:r>
            <a:endPar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endParaRPr>
          </a:p>
          <a:p>
            <a:r>
              <a:rPr lang="en-US"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 </a:t>
            </a:r>
            <a:r>
              <a:rPr lang="zh-TW"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資源可以以多種方式表現，最常用的是</a:t>
            </a:r>
            <a:r>
              <a:rPr lang="en-US"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 JSON</a:t>
            </a:r>
            <a:r>
              <a:rPr lang="zh-TW"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，較輕，也較好處理</a:t>
            </a:r>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26822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420179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Edge Computing</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412954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95968" cy="553998"/>
          </a:xfrm>
          <a:prstGeom prst="rect">
            <a:avLst/>
          </a:prstGeom>
        </p:spPr>
        <p:txBody>
          <a:bodyPr wrap="none">
            <a:spAutoFit/>
          </a:bodyPr>
          <a:lstStyle/>
          <a:p>
            <a:pPr fontAlgn="ctr">
              <a:buClr>
                <a:srgbClr val="003399"/>
              </a:buClr>
              <a:buSzPct val="75000"/>
              <a:defRPr/>
            </a:pPr>
            <a:r>
              <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604" y="77836"/>
            <a:ext cx="3499244" cy="283464"/>
          </a:xfrm>
          <a:prstGeom prst="rect">
            <a:avLst/>
          </a:prstGeom>
        </p:spPr>
      </p:pic>
      <p:sp>
        <p:nvSpPr>
          <p:cNvPr id="38" name="矩形 37"/>
          <p:cNvSpPr/>
          <p:nvPr/>
        </p:nvSpPr>
        <p:spPr>
          <a:xfrm>
            <a:off x="1388123" y="1400525"/>
            <a:ext cx="9502381" cy="1308050"/>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描述</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邊緣運算是一種分散式運算的架構</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將應用程式</a:t>
            </a:r>
            <a:r>
              <a:rPr lang="zh-TW" altLang="en-US" dirty="0">
                <a:solidFill>
                  <a:schemeClr val="bg1"/>
                </a:solidFill>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數據資料與服務的運算</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由網路中心節點</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移往網路上的邊緣節點來做處理</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邊緣節點更接近使用者的終端裝置</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可以加快資料處理與傳輸的速度</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減少延遲</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適合和處理巨量資料</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9" name="圖片 28"/>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430301" y="2901828"/>
            <a:ext cx="7331398" cy="3450972"/>
          </a:xfrm>
          <a:prstGeom prst="rect">
            <a:avLst/>
          </a:prstGeom>
        </p:spPr>
      </p:pic>
    </p:spTree>
    <p:extLst>
      <p:ext uri="{BB962C8B-B14F-4D97-AF65-F5344CB8AC3E}">
        <p14:creationId xmlns:p14="http://schemas.microsoft.com/office/powerpoint/2010/main" val="3720278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9923" y="361300"/>
            <a:ext cx="4644156"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Why Edge Computing</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388123" y="1400525"/>
            <a:ext cx="9502381" cy="754053"/>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背景</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接收車輛資料</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丟入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ML</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模型進行預測後</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對車輛危險行為發出警示</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388123" y="2200268"/>
            <a:ext cx="950238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9" name="群組 8"/>
          <p:cNvGrpSpPr/>
          <p:nvPr/>
        </p:nvGrpSpPr>
        <p:grpSpPr>
          <a:xfrm>
            <a:off x="1118349" y="3132713"/>
            <a:ext cx="1877437" cy="2488243"/>
            <a:chOff x="1113226" y="3132713"/>
            <a:chExt cx="1877437" cy="2488243"/>
          </a:xfrm>
        </p:grpSpPr>
        <p:sp>
          <p:nvSpPr>
            <p:cNvPr id="2" name="矩形 1"/>
            <p:cNvSpPr/>
            <p:nvPr/>
          </p:nvSpPr>
          <p:spPr>
            <a:xfrm>
              <a:off x="1113226" y="3132713"/>
              <a:ext cx="1877437" cy="430887"/>
            </a:xfrm>
            <a:prstGeom prst="rect">
              <a:avLst/>
            </a:prstGeom>
          </p:spPr>
          <p:txBody>
            <a:bodyPr wrap="none">
              <a:spAutoFit/>
            </a:bodyPr>
            <a:lstStyle/>
            <a:p>
              <a:pPr fontAlgn="ctr">
                <a:buClr>
                  <a:srgbClr val="003399"/>
                </a:buClr>
                <a:buSzPct val="75000"/>
                <a:defRPr/>
              </a:pPr>
              <a:r>
                <a:rPr lang="zh-TW" altLang="en-US"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減少</a:t>
              </a:r>
              <a:r>
                <a:rPr lang="zh-TW" altLang="en-US"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數據傳輸</a:t>
              </a:r>
              <a:endParaRPr lang="en-US" altLang="zh-TW"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050" name="Picture 2" descr="Cloud fre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61" y="4018991"/>
              <a:ext cx="1601965" cy="1601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p:cNvGrpSpPr/>
          <p:nvPr/>
        </p:nvGrpSpPr>
        <p:grpSpPr>
          <a:xfrm>
            <a:off x="4129853" y="3132713"/>
            <a:ext cx="2709203" cy="2353666"/>
            <a:chOff x="4432275" y="3163491"/>
            <a:chExt cx="2709203" cy="2353666"/>
          </a:xfrm>
        </p:grpSpPr>
        <p:sp>
          <p:nvSpPr>
            <p:cNvPr id="5" name="矩形 4"/>
            <p:cNvSpPr/>
            <p:nvPr/>
          </p:nvSpPr>
          <p:spPr>
            <a:xfrm>
              <a:off x="4432275" y="3163491"/>
              <a:ext cx="2709203" cy="430887"/>
            </a:xfrm>
            <a:prstGeom prst="rect">
              <a:avLst/>
            </a:prstGeom>
          </p:spPr>
          <p:txBody>
            <a:bodyPr wrap="none">
              <a:spAutoFit/>
            </a:bodyPr>
            <a:lstStyle/>
            <a:p>
              <a:pPr fontAlgn="ctr">
                <a:buClr>
                  <a:srgbClr val="003399"/>
                </a:buClr>
                <a:buSzPct val="75000"/>
                <a:defRPr/>
              </a:pPr>
              <a:r>
                <a:rPr lang="zh-TW" altLang="en-US"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減少</a:t>
              </a:r>
              <a:r>
                <a:rPr lang="en-US" altLang="zh-TW"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sever</a:t>
              </a:r>
              <a:r>
                <a:rPr lang="zh-TW" altLang="en-US"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運算壓力</a:t>
              </a:r>
              <a:endParaRPr lang="en-US" altLang="zh-TW"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052" name="Picture 4" descr="Cloud service premium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247" y="4123899"/>
              <a:ext cx="1393258" cy="13932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群組 11"/>
          <p:cNvGrpSpPr/>
          <p:nvPr/>
        </p:nvGrpSpPr>
        <p:grpSpPr>
          <a:xfrm>
            <a:off x="8255251" y="3102212"/>
            <a:ext cx="2536272" cy="2391605"/>
            <a:chOff x="8250128" y="3102212"/>
            <a:chExt cx="2536272" cy="2391605"/>
          </a:xfrm>
        </p:grpSpPr>
        <p:sp>
          <p:nvSpPr>
            <p:cNvPr id="7" name="矩形 6"/>
            <p:cNvSpPr/>
            <p:nvPr/>
          </p:nvSpPr>
          <p:spPr>
            <a:xfrm>
              <a:off x="8250128" y="3102212"/>
              <a:ext cx="2536272" cy="769441"/>
            </a:xfrm>
            <a:prstGeom prst="rect">
              <a:avLst/>
            </a:prstGeom>
          </p:spPr>
          <p:txBody>
            <a:bodyPr wrap="none">
              <a:spAutoFit/>
            </a:bodyPr>
            <a:lstStyle/>
            <a:p>
              <a:pPr algn="ctr" fontAlgn="ctr">
                <a:buClr>
                  <a:srgbClr val="003399"/>
                </a:buClr>
                <a:buSzPct val="75000"/>
                <a:defRPr/>
              </a:pPr>
              <a:r>
                <a:rPr lang="zh-TW" altLang="en-US"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縮短</a:t>
              </a:r>
              <a:r>
                <a:rPr lang="zh-TW" altLang="en-US"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警示發出</a:t>
              </a:r>
              <a:r>
                <a:rPr lang="zh-TW" altLang="en-US"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時間 </a:t>
              </a:r>
              <a:endParaRPr lang="en-US" altLang="zh-TW"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algn="ctr" fontAlgn="ctr">
                <a:buClr>
                  <a:srgbClr val="003399"/>
                </a:buClr>
                <a:buSzPct val="75000"/>
                <a:defRPr/>
              </a:pPr>
              <a:r>
                <a:rPr lang="zh-TW" altLang="en-US"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即時的行為</a:t>
              </a:r>
              <a:r>
                <a:rPr lang="zh-TW" altLang="en-US"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警</a:t>
              </a:r>
              <a:r>
                <a:rPr lang="zh-TW" altLang="en-US" sz="22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示</a:t>
              </a:r>
              <a:endParaRPr lang="en-US" altLang="zh-TW" sz="22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1" name="Picture 2" descr="Clock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6556" y="4137057"/>
              <a:ext cx="1356760" cy="13567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3566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4255332"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How To Implement</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4" name="群組 23"/>
          <p:cNvGrpSpPr/>
          <p:nvPr/>
        </p:nvGrpSpPr>
        <p:grpSpPr>
          <a:xfrm>
            <a:off x="2321336" y="2226728"/>
            <a:ext cx="1595336" cy="3213124"/>
            <a:chOff x="2198793" y="2226730"/>
            <a:chExt cx="1595336" cy="3213124"/>
          </a:xfrm>
        </p:grpSpPr>
        <p:sp>
          <p:nvSpPr>
            <p:cNvPr id="11" name="圓角矩形 10"/>
            <p:cNvSpPr/>
            <p:nvPr/>
          </p:nvSpPr>
          <p:spPr>
            <a:xfrm>
              <a:off x="2198793" y="2226730"/>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smtClean="0">
                  <a:solidFill>
                    <a:schemeClr val="tx1"/>
                  </a:solidFill>
                </a:rPr>
                <a:t>VCU</a:t>
              </a:r>
              <a:r>
                <a:rPr lang="zh-TW" altLang="en-US" dirty="0" smtClean="0">
                  <a:solidFill>
                    <a:schemeClr val="tx1"/>
                  </a:solidFill>
                </a:rPr>
                <a:t>資料傳出</a:t>
              </a:r>
              <a:endParaRPr lang="zh-TW" altLang="en-US" dirty="0">
                <a:solidFill>
                  <a:schemeClr val="tx1"/>
                </a:solidFill>
              </a:endParaRPr>
            </a:p>
          </p:txBody>
        </p:sp>
        <p:sp>
          <p:nvSpPr>
            <p:cNvPr id="12" name="圓角矩形 11"/>
            <p:cNvSpPr/>
            <p:nvPr/>
          </p:nvSpPr>
          <p:spPr>
            <a:xfrm>
              <a:off x="2198793" y="3487960"/>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smtClean="0">
                  <a:solidFill>
                    <a:schemeClr val="tx1"/>
                  </a:solidFill>
                </a:rPr>
                <a:t>手機</a:t>
              </a:r>
              <a:endParaRPr lang="en-US" altLang="zh-TW" dirty="0" smtClean="0">
                <a:solidFill>
                  <a:schemeClr val="tx1"/>
                </a:solidFill>
              </a:endParaRPr>
            </a:p>
            <a:p>
              <a:pPr algn="ctr"/>
              <a:r>
                <a:rPr lang="zh-TW" altLang="en-US" dirty="0" smtClean="0">
                  <a:solidFill>
                    <a:schemeClr val="tx1"/>
                  </a:solidFill>
                </a:rPr>
                <a:t>計算</a:t>
              </a:r>
              <a:r>
                <a:rPr lang="en-US" altLang="zh-TW" dirty="0" smtClean="0">
                  <a:solidFill>
                    <a:schemeClr val="tx1"/>
                  </a:solidFill>
                </a:rPr>
                <a:t>/</a:t>
              </a:r>
              <a:r>
                <a:rPr lang="zh-TW" altLang="en-US" dirty="0" smtClean="0">
                  <a:solidFill>
                    <a:schemeClr val="tx1"/>
                  </a:solidFill>
                </a:rPr>
                <a:t>警示</a:t>
              </a:r>
              <a:endParaRPr lang="zh-TW" altLang="en-US" dirty="0">
                <a:solidFill>
                  <a:schemeClr val="tx1"/>
                </a:solidFill>
              </a:endParaRPr>
            </a:p>
          </p:txBody>
        </p:sp>
        <p:sp>
          <p:nvSpPr>
            <p:cNvPr id="13" name="圓角矩形 12"/>
            <p:cNvSpPr/>
            <p:nvPr/>
          </p:nvSpPr>
          <p:spPr>
            <a:xfrm>
              <a:off x="2198793" y="4749191"/>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smtClean="0">
                  <a:solidFill>
                    <a:schemeClr val="tx1"/>
                  </a:solidFill>
                </a:rPr>
                <a:t>回傳雲端</a:t>
              </a:r>
              <a:endParaRPr lang="zh-TW" altLang="en-US" dirty="0">
                <a:solidFill>
                  <a:schemeClr val="tx1"/>
                </a:solidFill>
              </a:endParaRPr>
            </a:p>
          </p:txBody>
        </p:sp>
        <p:sp>
          <p:nvSpPr>
            <p:cNvPr id="18" name="向右箭號 17"/>
            <p:cNvSpPr/>
            <p:nvPr/>
          </p:nvSpPr>
          <p:spPr>
            <a:xfrm rot="5400000">
              <a:off x="2819126" y="4342311"/>
              <a:ext cx="354671" cy="243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rot="5400000">
              <a:off x="2819126" y="3081081"/>
              <a:ext cx="354671" cy="243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 name="群組 24"/>
          <p:cNvGrpSpPr/>
          <p:nvPr/>
        </p:nvGrpSpPr>
        <p:grpSpPr>
          <a:xfrm>
            <a:off x="8125356" y="2226728"/>
            <a:ext cx="1595336" cy="3213124"/>
            <a:chOff x="8322012" y="2226729"/>
            <a:chExt cx="1595336" cy="3213124"/>
          </a:xfrm>
        </p:grpSpPr>
        <p:sp>
          <p:nvSpPr>
            <p:cNvPr id="8" name="圓角矩形 7"/>
            <p:cNvSpPr/>
            <p:nvPr/>
          </p:nvSpPr>
          <p:spPr>
            <a:xfrm>
              <a:off x="8322012" y="2226729"/>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smtClean="0">
                  <a:solidFill>
                    <a:schemeClr val="tx1"/>
                  </a:solidFill>
                </a:rPr>
                <a:t>VCU</a:t>
              </a:r>
              <a:r>
                <a:rPr lang="zh-TW" altLang="en-US" dirty="0" smtClean="0">
                  <a:solidFill>
                    <a:schemeClr val="tx1"/>
                  </a:solidFill>
                </a:rPr>
                <a:t>資料計算</a:t>
              </a:r>
              <a:endParaRPr lang="zh-TW" altLang="en-US" dirty="0">
                <a:solidFill>
                  <a:schemeClr val="tx1"/>
                </a:solidFill>
              </a:endParaRPr>
            </a:p>
          </p:txBody>
        </p:sp>
        <p:sp>
          <p:nvSpPr>
            <p:cNvPr id="9" name="圓角矩形 8"/>
            <p:cNvSpPr/>
            <p:nvPr/>
          </p:nvSpPr>
          <p:spPr>
            <a:xfrm>
              <a:off x="8322012" y="3487959"/>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smtClean="0">
                  <a:solidFill>
                    <a:schemeClr val="tx1"/>
                  </a:solidFill>
                </a:rPr>
                <a:t>手機警示</a:t>
              </a:r>
              <a:endParaRPr lang="zh-TW" altLang="en-US" dirty="0">
                <a:solidFill>
                  <a:schemeClr val="tx1"/>
                </a:solidFill>
              </a:endParaRPr>
            </a:p>
          </p:txBody>
        </p:sp>
        <p:sp>
          <p:nvSpPr>
            <p:cNvPr id="10" name="圓角矩形 9"/>
            <p:cNvSpPr/>
            <p:nvPr/>
          </p:nvSpPr>
          <p:spPr>
            <a:xfrm>
              <a:off x="8322012" y="4749190"/>
              <a:ext cx="1595336" cy="690663"/>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smtClean="0">
                  <a:solidFill>
                    <a:schemeClr val="tx1"/>
                  </a:solidFill>
                </a:rPr>
                <a:t>回傳雲端</a:t>
              </a:r>
              <a:endParaRPr lang="zh-TW" altLang="en-US" dirty="0">
                <a:solidFill>
                  <a:schemeClr val="tx1"/>
                </a:solidFill>
              </a:endParaRPr>
            </a:p>
          </p:txBody>
        </p:sp>
        <p:sp>
          <p:nvSpPr>
            <p:cNvPr id="21" name="向右箭號 20"/>
            <p:cNvSpPr/>
            <p:nvPr/>
          </p:nvSpPr>
          <p:spPr>
            <a:xfrm rot="5400000">
              <a:off x="8942345" y="3081080"/>
              <a:ext cx="354671" cy="243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向右箭號 21"/>
            <p:cNvSpPr/>
            <p:nvPr/>
          </p:nvSpPr>
          <p:spPr>
            <a:xfrm rot="5400000">
              <a:off x="8942345" y="4342310"/>
              <a:ext cx="354671" cy="243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2164227" y="1400525"/>
            <a:ext cx="183384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手機運算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3" name="矩形 22"/>
          <p:cNvSpPr/>
          <p:nvPr/>
        </p:nvSpPr>
        <p:spPr>
          <a:xfrm>
            <a:off x="7933562" y="1400525"/>
            <a:ext cx="1978924"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運算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605620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3319530" y="2777070"/>
            <a:ext cx="1700787" cy="732893"/>
          </a:xfrm>
          <a:prstGeom prst="rect">
            <a:avLst/>
          </a:prstGeom>
        </p:spPr>
        <p:txBody>
          <a:bodyPr wrap="none">
            <a:spAutoFit/>
          </a:bodyPr>
          <a:lstStyle/>
          <a:p>
            <a:pPr fontAlgn="ctr">
              <a:buClr>
                <a:srgbClr val="003399"/>
              </a:buClr>
              <a:buSzPct val="75000"/>
              <a:defRPr/>
            </a:pPr>
            <a:r>
              <a:rPr lang="en-US" altLang="zh-TW" sz="4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Intro</a:t>
            </a:r>
            <a:endParaRPr lang="en-US" altLang="zh-TW" sz="4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4880370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4106252"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How To </a:t>
            </a:r>
            <a:r>
              <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mplement</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 name="矩形 1"/>
          <p:cNvSpPr/>
          <p:nvPr/>
        </p:nvSpPr>
        <p:spPr>
          <a:xfrm>
            <a:off x="2164227" y="1400525"/>
            <a:ext cx="190955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手機運算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7933561" y="1400525"/>
            <a:ext cx="222408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運算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3" name="群組 12"/>
          <p:cNvGrpSpPr/>
          <p:nvPr/>
        </p:nvGrpSpPr>
        <p:grpSpPr>
          <a:xfrm>
            <a:off x="623039" y="2025824"/>
            <a:ext cx="4993178" cy="4515998"/>
            <a:chOff x="932688" y="2025824"/>
            <a:chExt cx="4993178" cy="4515998"/>
          </a:xfrm>
          <a:solidFill>
            <a:srgbClr val="393E46"/>
          </a:solidFill>
        </p:grpSpPr>
        <p:sp>
          <p:nvSpPr>
            <p:cNvPr id="20" name="圓角矩形 19"/>
            <p:cNvSpPr/>
            <p:nvPr/>
          </p:nvSpPr>
          <p:spPr>
            <a:xfrm>
              <a:off x="932688" y="2025824"/>
              <a:ext cx="4993178" cy="4515998"/>
            </a:xfrm>
            <a:prstGeom prst="roundRect">
              <a:avLst/>
            </a:prstGeom>
            <a:grp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grpSp>
          <p:nvGrpSpPr>
            <p:cNvPr id="7" name="群組 6"/>
            <p:cNvGrpSpPr/>
            <p:nvPr/>
          </p:nvGrpSpPr>
          <p:grpSpPr>
            <a:xfrm>
              <a:off x="1078541" y="2362806"/>
              <a:ext cx="4792913" cy="2693045"/>
              <a:chOff x="2102217" y="2328730"/>
              <a:chExt cx="4792913" cy="2693045"/>
            </a:xfrm>
            <a:grpFill/>
          </p:grpSpPr>
          <p:sp>
            <p:nvSpPr>
              <p:cNvPr id="28" name="矩形 27"/>
              <p:cNvSpPr/>
              <p:nvPr/>
            </p:nvSpPr>
            <p:spPr>
              <a:xfrm>
                <a:off x="2102217" y="2328730"/>
                <a:ext cx="2442800" cy="2416046"/>
              </a:xfrm>
              <a:prstGeom prst="rect">
                <a:avLst/>
              </a:prstGeom>
              <a:grpFill/>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計算速度快</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計算結果可以直接在同裝置上警示</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有較足夠的使用空間</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可放入較完整模型</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矩形 11"/>
              <p:cNvSpPr/>
              <p:nvPr/>
            </p:nvSpPr>
            <p:spPr>
              <a:xfrm>
                <a:off x="4452330" y="2328730"/>
                <a:ext cx="2442800" cy="2693045"/>
              </a:xfrm>
              <a:prstGeom prst="rect">
                <a:avLst/>
              </a:prstGeom>
              <a:noFill/>
            </p:spPr>
            <p:txBody>
              <a:bodyPr wrap="square">
                <a:spAutoFit/>
              </a:bodyPr>
              <a:lstStyle/>
              <a:p>
                <a:pPr fontAlgn="ctr">
                  <a:buClr>
                    <a:srgbClr val="D75244"/>
                  </a:buClr>
                  <a:buSzPct val="75000"/>
                  <a:defRPr/>
                </a:pP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需佔用用戶裝置效能</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可能被質疑耗電等問題</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D75244"/>
                  </a:buClr>
                  <a:buSzPct val="75000"/>
                  <a:defRPr/>
                </a:pP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用戶藍芽無連線時</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將無法接收到</a:t>
                </a:r>
                <a:r>
                  <a:rPr lang="en-US" altLang="zh-TW"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資料</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grpSp>
        <p:nvGrpSpPr>
          <p:cNvPr id="14" name="群組 13"/>
          <p:cNvGrpSpPr/>
          <p:nvPr/>
        </p:nvGrpSpPr>
        <p:grpSpPr>
          <a:xfrm>
            <a:off x="6522246" y="2025824"/>
            <a:ext cx="5046715" cy="4515998"/>
            <a:chOff x="6831895" y="2025824"/>
            <a:chExt cx="5046715" cy="4515998"/>
          </a:xfrm>
          <a:solidFill>
            <a:srgbClr val="393E46"/>
          </a:solidFill>
        </p:grpSpPr>
        <p:sp>
          <p:nvSpPr>
            <p:cNvPr id="8" name="圓角矩形 7"/>
            <p:cNvSpPr/>
            <p:nvPr/>
          </p:nvSpPr>
          <p:spPr>
            <a:xfrm>
              <a:off x="6831895" y="2025824"/>
              <a:ext cx="5046715" cy="4515998"/>
            </a:xfrm>
            <a:prstGeom prst="roundRect">
              <a:avLst/>
            </a:prstGeom>
            <a:grp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grpSp>
          <p:nvGrpSpPr>
            <p:cNvPr id="11" name="群組 10"/>
            <p:cNvGrpSpPr/>
            <p:nvPr/>
          </p:nvGrpSpPr>
          <p:grpSpPr>
            <a:xfrm>
              <a:off x="7047465" y="2362805"/>
              <a:ext cx="4707015" cy="2416046"/>
              <a:chOff x="7484985" y="2362806"/>
              <a:chExt cx="4707015" cy="2416046"/>
            </a:xfrm>
            <a:grpFill/>
          </p:grpSpPr>
          <p:sp>
            <p:nvSpPr>
              <p:cNvPr id="9" name="矩形 8"/>
              <p:cNvSpPr/>
              <p:nvPr/>
            </p:nvSpPr>
            <p:spPr>
              <a:xfrm>
                <a:off x="7484985" y="2362806"/>
                <a:ext cx="2442800" cy="754053"/>
              </a:xfrm>
              <a:prstGeom prst="rect">
                <a:avLst/>
              </a:prstGeom>
              <a:grpFill/>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可離線運算</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9749200" y="2362806"/>
                <a:ext cx="2442800" cy="2416046"/>
              </a:xfrm>
              <a:prstGeom prst="rect">
                <a:avLst/>
              </a:prstGeom>
              <a:grpFill/>
            </p:spPr>
            <p:txBody>
              <a:bodyPr wrap="square">
                <a:spAutoFit/>
              </a:bodyPr>
              <a:lstStyle/>
              <a:p>
                <a:pPr fontAlgn="ctr">
                  <a:buClr>
                    <a:srgbClr val="D75244"/>
                  </a:buClr>
                  <a:buSzPct val="75000"/>
                  <a:defRPr/>
                </a:pP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須配合</a:t>
                </a:r>
                <a:r>
                  <a:rPr lang="en-US" altLang="zh-TW"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原本運算工作</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效能差</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D75244"/>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使用空間少</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無法建立好的模型</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spTree>
    <p:extLst>
      <p:ext uri="{BB962C8B-B14F-4D97-AF65-F5344CB8AC3E}">
        <p14:creationId xmlns:p14="http://schemas.microsoft.com/office/powerpoint/2010/main" val="384959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3582263"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 Predict</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045146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494398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Statistical </a:t>
            </a: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nalysis</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076946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076319" y="2734366"/>
            <a:ext cx="6187207" cy="775597"/>
          </a:xfrm>
          <a:prstGeom prst="rect">
            <a:avLst/>
          </a:prstGeom>
        </p:spPr>
        <p:txBody>
          <a:bodyPr wrap="none">
            <a:spAutoFit/>
          </a:bodyPr>
          <a:lstStyle/>
          <a:p>
            <a:pPr fontAlgn="ctr">
              <a:buClr>
                <a:srgbClr val="003399"/>
              </a:buClr>
              <a:buSzPct val="75000"/>
              <a:defRPr/>
            </a:pPr>
            <a:r>
              <a:rPr lang="en-US" altLang="zh-TW" sz="48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a:t>
            </a:r>
            <a:r>
              <a:rPr lang="en-US" altLang="zh-TW" sz="48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Learning</a:t>
            </a:r>
            <a:endParaRPr lang="en-US" altLang="zh-TW" sz="4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076780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397495" y="3133727"/>
            <a:ext cx="195438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utline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grpSp>
        <p:nvGrpSpPr>
          <p:cNvPr id="19" name="群組 18"/>
          <p:cNvGrpSpPr/>
          <p:nvPr/>
        </p:nvGrpSpPr>
        <p:grpSpPr>
          <a:xfrm>
            <a:off x="3538611" y="956833"/>
            <a:ext cx="6097627" cy="4937214"/>
            <a:chOff x="4063904" y="757417"/>
            <a:chExt cx="6097627" cy="4937214"/>
          </a:xfrm>
        </p:grpSpPr>
        <p:sp>
          <p:nvSpPr>
            <p:cNvPr id="10" name="標題 3"/>
            <p:cNvSpPr txBox="1">
              <a:spLocks/>
            </p:cNvSpPr>
            <p:nvPr/>
          </p:nvSpPr>
          <p:spPr>
            <a:xfrm>
              <a:off x="4917161" y="757417"/>
              <a:ext cx="182537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標題 3"/>
            <p:cNvSpPr txBox="1">
              <a:spLocks/>
            </p:cNvSpPr>
            <p:nvPr/>
          </p:nvSpPr>
          <p:spPr>
            <a:xfrm>
              <a:off x="4063904" y="5104085"/>
              <a:ext cx="334771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a:t>
              </a: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valuation</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標題 3"/>
            <p:cNvSpPr txBox="1">
              <a:spLocks/>
            </p:cNvSpPr>
            <p:nvPr/>
          </p:nvSpPr>
          <p:spPr>
            <a:xfrm>
              <a:off x="4783199" y="1471185"/>
              <a:ext cx="537833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omain Knowledge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標題 3"/>
            <p:cNvSpPr txBox="1">
              <a:spLocks/>
            </p:cNvSpPr>
            <p:nvPr/>
          </p:nvSpPr>
          <p:spPr>
            <a:xfrm>
              <a:off x="4501072" y="2920073"/>
              <a:ext cx="4833759"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Preprocess</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標題 3"/>
            <p:cNvSpPr txBox="1">
              <a:spLocks/>
            </p:cNvSpPr>
            <p:nvPr/>
          </p:nvSpPr>
          <p:spPr>
            <a:xfrm>
              <a:off x="4364534" y="3648076"/>
              <a:ext cx="315503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標題 3"/>
            <p:cNvSpPr txBox="1">
              <a:spLocks/>
            </p:cNvSpPr>
            <p:nvPr/>
          </p:nvSpPr>
          <p:spPr>
            <a:xfrm>
              <a:off x="4216963" y="4376079"/>
              <a:ext cx="298190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20" name="標題 3"/>
          <p:cNvSpPr txBox="1">
            <a:spLocks/>
          </p:cNvSpPr>
          <p:nvPr/>
        </p:nvSpPr>
        <p:spPr>
          <a:xfrm>
            <a:off x="4121078" y="2398607"/>
            <a:ext cx="553895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Understanding</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7416726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68" y="7118454"/>
            <a:ext cx="5715000" cy="4076700"/>
          </a:xfrm>
          <a:prstGeom prst="rect">
            <a:avLst/>
          </a:prstGeom>
        </p:spPr>
      </p:pic>
      <p:sp>
        <p:nvSpPr>
          <p:cNvPr id="9" name="矩形 8"/>
          <p:cNvSpPr/>
          <p:nvPr/>
        </p:nvSpPr>
        <p:spPr>
          <a:xfrm>
            <a:off x="549923" y="361300"/>
            <a:ext cx="2351926"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Definition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5" name="群組 14"/>
          <p:cNvGrpSpPr/>
          <p:nvPr/>
        </p:nvGrpSpPr>
        <p:grpSpPr>
          <a:xfrm>
            <a:off x="1351811" y="1242464"/>
            <a:ext cx="9488378" cy="4076700"/>
            <a:chOff x="230124" y="1144524"/>
            <a:chExt cx="9488378" cy="4076700"/>
          </a:xfrm>
        </p:grpSpPr>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24" y="1144524"/>
              <a:ext cx="5715000" cy="4076700"/>
            </a:xfrm>
            <a:prstGeom prst="rect">
              <a:avLst/>
            </a:prstGeom>
          </p:spPr>
        </p:pic>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l="49518"/>
            <a:stretch/>
          </p:blipFill>
          <p:spPr>
            <a:xfrm>
              <a:off x="4901184" y="1144524"/>
              <a:ext cx="2885024" cy="4076700"/>
            </a:xfrm>
            <a:prstGeom prst="rect">
              <a:avLst/>
            </a:prstGeom>
          </p:spPr>
        </p:pic>
        <p:pic>
          <p:nvPicPr>
            <p:cNvPr id="14" name="圖片 13"/>
            <p:cNvPicPr>
              <a:picLocks noChangeAspect="1"/>
            </p:cNvPicPr>
            <p:nvPr/>
          </p:nvPicPr>
          <p:blipFill rotWithShape="1">
            <a:blip r:embed="rId4">
              <a:extLst>
                <a:ext uri="{28A0092B-C50C-407E-A947-70E740481C1C}">
                  <a14:useLocalDpi xmlns:a14="http://schemas.microsoft.com/office/drawing/2010/main" val="0"/>
                </a:ext>
              </a:extLst>
            </a:blip>
            <a:srcRect l="49518"/>
            <a:stretch/>
          </p:blipFill>
          <p:spPr>
            <a:xfrm>
              <a:off x="6833478" y="1144524"/>
              <a:ext cx="2885024" cy="4076700"/>
            </a:xfrm>
            <a:prstGeom prst="rect">
              <a:avLst/>
            </a:prstGeom>
          </p:spPr>
        </p:pic>
      </p:grpSp>
      <p:sp>
        <p:nvSpPr>
          <p:cNvPr id="4" name="矩形 3"/>
          <p:cNvSpPr/>
          <p:nvPr/>
        </p:nvSpPr>
        <p:spPr>
          <a:xfrm>
            <a:off x="4191047" y="1872134"/>
            <a:ext cx="6611065" cy="2862322"/>
          </a:xfrm>
          <a:prstGeom prst="rect">
            <a:avLst/>
          </a:prstGeom>
        </p:spPr>
        <p:txBody>
          <a:bodyPr wrap="square">
            <a:spAutoFit/>
          </a:bodyPr>
          <a:lstStyle/>
          <a:p>
            <a:r>
              <a:rPr lang="en-US" altLang="zh-TW" sz="2000" b="1" dirty="0">
                <a:solidFill>
                  <a:schemeClr val="bg1"/>
                </a:solidFill>
                <a:latin typeface="Microsoft YaHei UI" panose="020B0503020204020204" pitchFamily="34" charset="-122"/>
                <a:ea typeface="Microsoft YaHei UI" panose="020B0503020204020204" pitchFamily="34" charset="-122"/>
              </a:rPr>
              <a:t>A computer program is said to learn from experience E with respect to some class of tasks T and performance measure P, if its performance at tasks in T, as measured by P, improves with experience E</a:t>
            </a:r>
            <a:r>
              <a:rPr lang="en-US" altLang="zh-TW" sz="2000" b="1" dirty="0" smtClean="0">
                <a:solidFill>
                  <a:schemeClr val="bg1"/>
                </a:solidFill>
                <a:latin typeface="Microsoft YaHei UI" panose="020B0503020204020204" pitchFamily="34" charset="-122"/>
                <a:ea typeface="Microsoft YaHei UI" panose="020B0503020204020204" pitchFamily="34" charset="-122"/>
              </a:rPr>
              <a:t>.</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zh-TW" altLang="en-US" sz="2000" b="1" dirty="0">
                <a:solidFill>
                  <a:schemeClr val="bg1"/>
                </a:solidFill>
                <a:latin typeface="Microsoft YaHei UI" panose="020B0503020204020204" pitchFamily="34" charset="-122"/>
                <a:ea typeface="Microsoft YaHei UI" panose="020B0503020204020204" pitchFamily="34" charset="-122"/>
              </a:rPr>
              <a:t> </a:t>
            </a:r>
            <a:r>
              <a:rPr lang="zh-TW" altLang="en-US" sz="2000" b="1" dirty="0" smtClean="0">
                <a:solidFill>
                  <a:schemeClr val="bg1"/>
                </a:solidFill>
                <a:latin typeface="Microsoft YaHei UI" panose="020B0503020204020204" pitchFamily="34" charset="-122"/>
                <a:ea typeface="Microsoft YaHei UI" panose="020B0503020204020204" pitchFamily="34" charset="-122"/>
              </a:rPr>
              <a:t>                                                              </a:t>
            </a:r>
            <a:endParaRPr lang="zh-TW" altLang="en-US" sz="2000" b="1" dirty="0">
              <a:solidFill>
                <a:schemeClr val="bg1"/>
              </a:solidFill>
              <a:latin typeface="Microsoft YaHei UI" panose="020B0503020204020204" pitchFamily="34" charset="-122"/>
              <a:ea typeface="Microsoft YaHei UI" panose="020B0503020204020204" pitchFamily="34" charset="-122"/>
            </a:endParaRPr>
          </a:p>
        </p:txBody>
      </p:sp>
      <p:sp>
        <p:nvSpPr>
          <p:cNvPr id="7" name="乘號 6"/>
          <p:cNvSpPr/>
          <p:nvPr/>
        </p:nvSpPr>
        <p:spPr>
          <a:xfrm>
            <a:off x="9531534" y="3722497"/>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16" name="矩形 15"/>
          <p:cNvSpPr/>
          <p:nvPr/>
        </p:nvSpPr>
        <p:spPr>
          <a:xfrm>
            <a:off x="8577413" y="4213273"/>
            <a:ext cx="2386231" cy="400110"/>
          </a:xfrm>
          <a:prstGeom prst="rect">
            <a:avLst/>
          </a:prstGeom>
        </p:spPr>
        <p:txBody>
          <a:bodyPr wrap="none">
            <a:spAutoFit/>
          </a:bodyPr>
          <a:lstStyle/>
          <a:p>
            <a:r>
              <a:rPr lang="en-US" altLang="zh-TW" sz="2000" b="1" dirty="0">
                <a:solidFill>
                  <a:schemeClr val="bg1"/>
                </a:solidFill>
                <a:latin typeface="Microsoft YaHei UI" panose="020B0503020204020204" pitchFamily="34" charset="-122"/>
                <a:ea typeface="Microsoft YaHei UI" panose="020B0503020204020204" pitchFamily="34" charset="-122"/>
              </a:rPr>
              <a:t>-Tom M. Mitchell</a:t>
            </a:r>
            <a:endParaRPr lang="zh-TW" altLang="en-US" sz="2000" b="1"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6187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550444" y="1004704"/>
            <a:ext cx="9091113" cy="5693559"/>
          </a:xfrm>
          <a:prstGeom prst="rect">
            <a:avLst/>
          </a:prstGeom>
        </p:spPr>
      </p:pic>
      <p:sp>
        <p:nvSpPr>
          <p:cNvPr id="4" name="矩形 3"/>
          <p:cNvSpPr/>
          <p:nvPr/>
        </p:nvSpPr>
        <p:spPr>
          <a:xfrm>
            <a:off x="549923" y="361300"/>
            <a:ext cx="2351926"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Definition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54254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7" name="群組 6"/>
          <p:cNvGrpSpPr/>
          <p:nvPr/>
        </p:nvGrpSpPr>
        <p:grpSpPr>
          <a:xfrm>
            <a:off x="1272299" y="2052045"/>
            <a:ext cx="2833357" cy="2753910"/>
            <a:chOff x="1290587" y="1690994"/>
            <a:chExt cx="2833357" cy="2753910"/>
          </a:xfrm>
        </p:grpSpPr>
        <p:sp>
          <p:nvSpPr>
            <p:cNvPr id="8" name="矩形 7"/>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矩形 10"/>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162207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3" name="群組 12"/>
          <p:cNvGrpSpPr/>
          <p:nvPr/>
        </p:nvGrpSpPr>
        <p:grpSpPr>
          <a:xfrm>
            <a:off x="1272299" y="2052045"/>
            <a:ext cx="2833357" cy="2753910"/>
            <a:chOff x="1290587" y="1690994"/>
            <a:chExt cx="2833357" cy="2753910"/>
          </a:xfrm>
        </p:grpSpPr>
        <p:sp>
          <p:nvSpPr>
            <p:cNvPr id="4" name="矩形 3"/>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14" name="圓角矩形 13"/>
          <p:cNvSpPr/>
          <p:nvPr/>
        </p:nvSpPr>
        <p:spPr>
          <a:xfrm>
            <a:off x="896754" y="2688336"/>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76519" y="2059718"/>
            <a:ext cx="2741917"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統計分</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類</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矩形 15"/>
          <p:cNvSpPr/>
          <p:nvPr/>
        </p:nvSpPr>
        <p:spPr>
          <a:xfrm>
            <a:off x="6476519" y="4335367"/>
            <a:ext cx="2741917"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回歸分析</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7" name="群組 16"/>
          <p:cNvGrpSpPr/>
          <p:nvPr/>
        </p:nvGrpSpPr>
        <p:grpSpPr>
          <a:xfrm>
            <a:off x="8805798" y="1615453"/>
            <a:ext cx="1365584" cy="3627094"/>
            <a:chOff x="9226422" y="1344168"/>
            <a:chExt cx="1365584" cy="3627094"/>
          </a:xfrm>
        </p:grpSpPr>
        <p:pic>
          <p:nvPicPr>
            <p:cNvPr id="1030" name="Picture 6" descr="Analytics premiu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6422" y="1344168"/>
              <a:ext cx="1365584" cy="1365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alysis premiu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6422" y="3633957"/>
              <a:ext cx="1337305" cy="13373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975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1" name="直線接點 10"/>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476519" y="2059718"/>
            <a:ext cx="3591025"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異常檢</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測</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矩形 12"/>
          <p:cNvSpPr/>
          <p:nvPr/>
        </p:nvSpPr>
        <p:spPr>
          <a:xfrm>
            <a:off x="6476519" y="4335367"/>
            <a:ext cx="2741917" cy="477054"/>
          </a:xfrm>
          <a:prstGeom prst="rect">
            <a:avLst/>
          </a:prstGeom>
        </p:spPr>
        <p:txBody>
          <a:bodyPr wrap="square">
            <a:spAutoFit/>
          </a:bodyPr>
          <a:lstStyle/>
          <a:p>
            <a:pPr fontAlgn="ctr">
              <a:buClr>
                <a:srgbClr val="D75244"/>
              </a:buClr>
              <a:buSzPct val="75000"/>
              <a:defRPr/>
            </a:pP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聚</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類分</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析</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4" name="群組 13"/>
          <p:cNvGrpSpPr/>
          <p:nvPr/>
        </p:nvGrpSpPr>
        <p:grpSpPr>
          <a:xfrm>
            <a:off x="1272299" y="2052045"/>
            <a:ext cx="2833357" cy="2753910"/>
            <a:chOff x="1290587" y="1690994"/>
            <a:chExt cx="2833357" cy="2753910"/>
          </a:xfrm>
        </p:grpSpPr>
        <p:sp>
          <p:nvSpPr>
            <p:cNvPr id="15" name="矩形 14"/>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矩形 15"/>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矩形 16"/>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8" name="圓角矩形 7"/>
          <p:cNvSpPr/>
          <p:nvPr/>
        </p:nvSpPr>
        <p:spPr>
          <a:xfrm>
            <a:off x="990820" y="1481142"/>
            <a:ext cx="4041648" cy="158191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990820" y="4242816"/>
            <a:ext cx="4041648" cy="158191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4027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031040"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Vehicle Prediction</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7" name="矩形 36"/>
          <p:cNvSpPr/>
          <p:nvPr/>
        </p:nvSpPr>
        <p:spPr>
          <a:xfrm>
            <a:off x="1228087" y="1185313"/>
            <a:ext cx="7778870" cy="1969770"/>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Intro:</a:t>
            </a:r>
          </a:p>
          <a:p>
            <a:pPr fontAlgn="ctr">
              <a:buClr>
                <a:srgbClr val="003399"/>
              </a:buClr>
              <a:buSzPct val="75000"/>
              <a:defRPr/>
            </a:pPr>
            <a:r>
              <a:rPr kumimoji="0" lang="zh-TW" altLang="en-US" sz="1800" b="1" i="0" u="none" strike="noStrike" kern="1200" cap="none" spc="0" normalizeH="0" baseline="0" noProof="0" dirty="0" smtClean="0">
                <a:ln>
                  <a:noFill/>
                </a:ln>
                <a:solidFill>
                  <a:srgbClr val="EEEEEE"/>
                </a:solidFill>
                <a:effectLst/>
                <a:uLnTx/>
                <a:uFillTx/>
                <a:latin typeface="Arial Black" panose="020B0604020202020204" pitchFamily="34" charset="0"/>
                <a:ea typeface="PingFang TC Semibold" panose="020B0400000000000000" pitchFamily="34" charset="-120"/>
                <a:cs typeface="Arial Black" panose="020B0604020202020204" pitchFamily="34" charset="0"/>
              </a:rPr>
              <a:t>利用三輪車上與各種來源</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資訊</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進行</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資料探</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勘</a:t>
            </a:r>
            <a:r>
              <a:rPr lang="zh-TW" altLang="en-US" dirty="0">
                <a:solidFill>
                  <a:srgbClr val="EEEEEE"/>
                </a:solidFill>
              </a:rPr>
              <a:t>、 </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AI</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預測</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a:p>
            <a:pPr marL="342900" indent="-342900" fontAlgn="ctr">
              <a:buClr>
                <a:srgbClr val="D75244"/>
              </a:buClr>
              <a:buSzPct val="75000"/>
              <a:buFont typeface="Wingdings" panose="05000000000000000000" pitchFamily="2" charset="2"/>
              <a:buChar char="Ø"/>
              <a:defRPr/>
            </a:pP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輸</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入資訊</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a:p>
            <a:pPr marL="342900" indent="-342900" fontAlgn="ctr">
              <a:buClr>
                <a:srgbClr val="D75244"/>
              </a:buClr>
              <a:buSzPct val="75000"/>
              <a:buFont typeface="Wingdings" panose="05000000000000000000" pitchFamily="2" charset="2"/>
              <a:buChar char="Ø"/>
              <a:defRPr/>
            </a:pPr>
            <a:endParaRPr kumimoji="0" lang="en-US" altLang="zh-TW" b="1" i="0" u="none" strike="noStrike" kern="1200" cap="none" spc="0" normalizeH="0" baseline="0" noProof="0" dirty="0">
              <a:ln>
                <a:noFill/>
              </a:ln>
              <a:solidFill>
                <a:srgbClr val="EEEEEE"/>
              </a:soli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grpSp>
        <p:nvGrpSpPr>
          <p:cNvPr id="15" name="群組 14"/>
          <p:cNvGrpSpPr/>
          <p:nvPr/>
        </p:nvGrpSpPr>
        <p:grpSpPr>
          <a:xfrm>
            <a:off x="1111861" y="3530128"/>
            <a:ext cx="9968278" cy="1982860"/>
            <a:chOff x="1264484" y="3941608"/>
            <a:chExt cx="9968278" cy="1982860"/>
          </a:xfrm>
        </p:grpSpPr>
        <p:grpSp>
          <p:nvGrpSpPr>
            <p:cNvPr id="12" name="群組 11"/>
            <p:cNvGrpSpPr/>
            <p:nvPr/>
          </p:nvGrpSpPr>
          <p:grpSpPr>
            <a:xfrm>
              <a:off x="9893934" y="3986080"/>
              <a:ext cx="1338828" cy="1938388"/>
              <a:chOff x="9893934" y="3986080"/>
              <a:chExt cx="1338828" cy="1938388"/>
            </a:xfrm>
          </p:grpSpPr>
          <p:pic>
            <p:nvPicPr>
              <p:cNvPr id="1026" name="Picture 2" descr="Configuration fre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934" y="4589570"/>
                <a:ext cx="1334898" cy="133489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9893934" y="3986080"/>
                <a:ext cx="1338828" cy="369332"/>
              </a:xfrm>
              <a:prstGeom prst="rect">
                <a:avLst/>
              </a:prstGeom>
            </p:spPr>
            <p:txBody>
              <a:bodyPr wrap="none">
                <a:spAutoFit/>
              </a:bodyPr>
              <a:lstStyle/>
              <a:p>
                <a:pPr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車輛零組件</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8" name="群組 7"/>
            <p:cNvGrpSpPr/>
            <p:nvPr/>
          </p:nvGrpSpPr>
          <p:grpSpPr>
            <a:xfrm>
              <a:off x="3420001" y="3941608"/>
              <a:ext cx="1337837" cy="1938387"/>
              <a:chOff x="1323067" y="3986080"/>
              <a:chExt cx="1337837" cy="1938387"/>
            </a:xfrm>
          </p:grpSpPr>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067" y="4586630"/>
                <a:ext cx="1337837" cy="1337837"/>
              </a:xfrm>
              <a:prstGeom prst="rect">
                <a:avLst/>
              </a:prstGeom>
            </p:spPr>
          </p:pic>
          <p:sp>
            <p:nvSpPr>
              <p:cNvPr id="4" name="矩形 3"/>
              <p:cNvSpPr/>
              <p:nvPr/>
            </p:nvSpPr>
            <p:spPr>
              <a:xfrm>
                <a:off x="1668819" y="3986080"/>
                <a:ext cx="646331" cy="369332"/>
              </a:xfrm>
              <a:prstGeom prst="rect">
                <a:avLst/>
              </a:prstGeom>
            </p:spPr>
            <p:txBody>
              <a:bodyPr wrap="none">
                <a:spAutoFit/>
              </a:bodyPr>
              <a:lstStyle/>
              <a:p>
                <a:pPr lvl="0"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電池</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10" name="群組 9"/>
            <p:cNvGrpSpPr/>
            <p:nvPr/>
          </p:nvGrpSpPr>
          <p:grpSpPr>
            <a:xfrm>
              <a:off x="5571831" y="3986080"/>
              <a:ext cx="1346901" cy="1893915"/>
              <a:chOff x="4957286" y="3986080"/>
              <a:chExt cx="1346901" cy="1893915"/>
            </a:xfrm>
          </p:grpSpPr>
          <p:pic>
            <p:nvPicPr>
              <p:cNvPr id="1028" name="Picture 4" descr="Racing free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286" y="4533094"/>
                <a:ext cx="1346901" cy="13469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307570" y="3986080"/>
                <a:ext cx="646331" cy="369332"/>
              </a:xfrm>
              <a:prstGeom prst="rect">
                <a:avLst/>
              </a:prstGeom>
            </p:spPr>
            <p:txBody>
              <a:bodyPr wrap="none">
                <a:spAutoFit/>
              </a:bodyPr>
              <a:lstStyle/>
              <a:p>
                <a:pPr lvl="0"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輪胎</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11" name="群組 10"/>
            <p:cNvGrpSpPr/>
            <p:nvPr/>
          </p:nvGrpSpPr>
          <p:grpSpPr>
            <a:xfrm>
              <a:off x="7732725" y="3986080"/>
              <a:ext cx="1347216" cy="1893915"/>
              <a:chOff x="7531608" y="3986080"/>
              <a:chExt cx="1347216" cy="1893915"/>
            </a:xfrm>
          </p:grpSpPr>
          <p:pic>
            <p:nvPicPr>
              <p:cNvPr id="1030" name="Picture 6" descr="Loading free icon"/>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1608" y="4532779"/>
                <a:ext cx="1347216" cy="134721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882050" y="3986080"/>
                <a:ext cx="646331" cy="369332"/>
              </a:xfrm>
              <a:prstGeom prst="rect">
                <a:avLst/>
              </a:prstGeom>
            </p:spPr>
            <p:txBody>
              <a:bodyPr wrap="none">
                <a:spAutoFit/>
              </a:bodyPr>
              <a:lstStyle/>
              <a:p>
                <a:pPr lvl="0"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載重</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14" name="群組 13"/>
            <p:cNvGrpSpPr/>
            <p:nvPr/>
          </p:nvGrpSpPr>
          <p:grpSpPr>
            <a:xfrm>
              <a:off x="1264484" y="3941608"/>
              <a:ext cx="1341524" cy="1932695"/>
              <a:chOff x="1264484" y="3941608"/>
              <a:chExt cx="1341524" cy="1932695"/>
            </a:xfrm>
          </p:grpSpPr>
          <p:sp>
            <p:nvSpPr>
              <p:cNvPr id="13" name="矩形 12"/>
              <p:cNvSpPr/>
              <p:nvPr/>
            </p:nvSpPr>
            <p:spPr>
              <a:xfrm>
                <a:off x="1592845" y="3941608"/>
                <a:ext cx="684803" cy="369332"/>
              </a:xfrm>
              <a:prstGeom prst="rect">
                <a:avLst/>
              </a:prstGeom>
            </p:spPr>
            <p:txBody>
              <a:bodyPr wrap="none">
                <a:spAutoFit/>
              </a:bodyPr>
              <a:lstStyle/>
              <a:p>
                <a:pPr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IMU</a:t>
                </a:r>
              </a:p>
            </p:txBody>
          </p:sp>
          <p:pic>
            <p:nvPicPr>
              <p:cNvPr id="1032" name="Picture 8" descr="Motion sensor premium icon"/>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4484" y="4532779"/>
                <a:ext cx="1341524" cy="134152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89239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153" y="2066925"/>
            <a:ext cx="4324350" cy="2724150"/>
          </a:xfrm>
          <a:prstGeom prst="rect">
            <a:avLst/>
          </a:prstGeom>
        </p:spPr>
      </p:pic>
      <p:grpSp>
        <p:nvGrpSpPr>
          <p:cNvPr id="16" name="群組 15"/>
          <p:cNvGrpSpPr/>
          <p:nvPr/>
        </p:nvGrpSpPr>
        <p:grpSpPr>
          <a:xfrm>
            <a:off x="1272299" y="2052045"/>
            <a:ext cx="2833357" cy="2753910"/>
            <a:chOff x="1290587" y="1690994"/>
            <a:chExt cx="2833357"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矩形 17"/>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7" name="圓角矩形 6"/>
          <p:cNvSpPr/>
          <p:nvPr/>
        </p:nvSpPr>
        <p:spPr>
          <a:xfrm>
            <a:off x="1020198"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7701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Tree>
    <p:extLst>
      <p:ext uri="{BB962C8B-B14F-4D97-AF65-F5344CB8AC3E}">
        <p14:creationId xmlns:p14="http://schemas.microsoft.com/office/powerpoint/2010/main" val="162320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
        <p:nvSpPr>
          <p:cNvPr id="7" name="圓角矩形 6"/>
          <p:cNvSpPr/>
          <p:nvPr/>
        </p:nvSpPr>
        <p:spPr>
          <a:xfrm>
            <a:off x="802266"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5836303" y="1494735"/>
            <a:ext cx="5768050" cy="3868531"/>
          </a:xfrm>
          <a:prstGeom prst="rect">
            <a:avLst/>
          </a:prstGeom>
        </p:spPr>
      </p:pic>
    </p:spTree>
    <p:extLst>
      <p:ext uri="{BB962C8B-B14F-4D97-AF65-F5344CB8AC3E}">
        <p14:creationId xmlns:p14="http://schemas.microsoft.com/office/powerpoint/2010/main" val="2295505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
        <p:nvSpPr>
          <p:cNvPr id="7" name="圓角矩形 6"/>
          <p:cNvSpPr/>
          <p:nvPr/>
        </p:nvSpPr>
        <p:spPr>
          <a:xfrm>
            <a:off x="802266"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cat_c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74997" y="1714500"/>
            <a:ext cx="6096000" cy="3429000"/>
          </a:xfrm>
          <a:prstGeom prst="rect">
            <a:avLst/>
          </a:prstGeom>
        </p:spPr>
      </p:pic>
      <p:sp>
        <p:nvSpPr>
          <p:cNvPr id="5" name="矩形 4"/>
          <p:cNvSpPr/>
          <p:nvPr/>
        </p:nvSpPr>
        <p:spPr>
          <a:xfrm>
            <a:off x="7753446" y="5642094"/>
            <a:ext cx="2339102" cy="369332"/>
          </a:xfrm>
          <a:prstGeom prst="rect">
            <a:avLst/>
          </a:prstGeom>
        </p:spPr>
        <p:txBody>
          <a:bodyPr wrap="none">
            <a:spAutoFit/>
          </a:bodyPr>
          <a:lstStyle/>
          <a:p>
            <a:r>
              <a:rPr lang="en-US" altLang="zh-TW" dirty="0">
                <a:solidFill>
                  <a:schemeClr val="bg1"/>
                </a:solidFill>
                <a:latin typeface="librebaskerville-regular"/>
              </a:rPr>
              <a:t> </a:t>
            </a:r>
            <a:r>
              <a:rPr lang="en-US" altLang="zh-TW" dirty="0" err="1" smtClean="0">
                <a:solidFill>
                  <a:schemeClr val="bg1"/>
                </a:solidFill>
                <a:latin typeface="librebaskerville-regular"/>
              </a:rPr>
              <a:t>CartoonGAN</a:t>
            </a:r>
            <a:r>
              <a:rPr lang="zh-TW" altLang="en-US" dirty="0" smtClean="0">
                <a:solidFill>
                  <a:schemeClr val="bg1"/>
                </a:solidFill>
                <a:latin typeface="librebaskerville-regular"/>
              </a:rPr>
              <a:t>變換結果</a:t>
            </a:r>
            <a:endParaRPr lang="zh-TW" altLang="en-US" dirty="0">
              <a:solidFill>
                <a:schemeClr val="bg1"/>
              </a:solidFill>
            </a:endParaRPr>
          </a:p>
        </p:txBody>
      </p:sp>
    </p:spTree>
    <p:extLst>
      <p:ext uri="{BB962C8B-B14F-4D97-AF65-F5344CB8AC3E}">
        <p14:creationId xmlns:p14="http://schemas.microsoft.com/office/powerpoint/2010/main" val="3181101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192814"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Learning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459" y="1249108"/>
            <a:ext cx="4839082" cy="4853746"/>
          </a:xfrm>
          <a:prstGeom prst="rect">
            <a:avLst/>
          </a:prstGeom>
          <a:ln>
            <a:solidFill>
              <a:srgbClr val="222831"/>
            </a:solidFill>
          </a:ln>
        </p:spPr>
      </p:pic>
    </p:spTree>
    <p:extLst>
      <p:ext uri="{BB962C8B-B14F-4D97-AF65-F5344CB8AC3E}">
        <p14:creationId xmlns:p14="http://schemas.microsoft.com/office/powerpoint/2010/main" val="3637096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491666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Domain Knowledge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550198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507728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ADB5"/>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Understanding</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8246225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2" name="群組 11"/>
          <p:cNvGrpSpPr/>
          <p:nvPr/>
        </p:nvGrpSpPr>
        <p:grpSpPr>
          <a:xfrm>
            <a:off x="3782568" y="1911094"/>
            <a:ext cx="4626864" cy="4147121"/>
            <a:chOff x="4416552" y="2596895"/>
            <a:chExt cx="3968496" cy="3557017"/>
          </a:xfrm>
        </p:grpSpPr>
        <p:pic>
          <p:nvPicPr>
            <p:cNvPr id="5" name="圖片 4">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4" name="矩形 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7" name="矩形 6"/>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8" name="矩形 7"/>
            <p:cNvSpPr/>
            <p:nvPr/>
          </p:nvSpPr>
          <p:spPr>
            <a:xfrm>
              <a:off x="6372591" y="3622099"/>
              <a:ext cx="804596"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sp>
        <p:nvSpPr>
          <p:cNvPr id="11" name="矩形 10"/>
          <p:cNvSpPr/>
          <p:nvPr/>
        </p:nvSpPr>
        <p:spPr>
          <a:xfrm>
            <a:off x="3576817" y="1255971"/>
            <a:ext cx="5038367" cy="477054"/>
          </a:xfrm>
          <a:prstGeom prst="rect">
            <a:avLst/>
          </a:prstGeom>
        </p:spPr>
        <p:txBody>
          <a:bodyPr wrap="none">
            <a:spAutoFit/>
          </a:bodyPr>
          <a:lstStyle/>
          <a:p>
            <a:pPr fontAlgn="ctr">
              <a:buClr>
                <a:srgbClr val="D75244"/>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Accelerometer + gyroscope</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125887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6283211" y="2052045"/>
            <a:ext cx="2833357" cy="2753910"/>
            <a:chOff x="1290587" y="1690994"/>
            <a:chExt cx="2833357" cy="2753910"/>
          </a:xfrm>
        </p:grpSpPr>
        <p:sp>
          <p:nvSpPr>
            <p:cNvPr id="22" name="矩形 21"/>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X</a:t>
              </a:r>
            </a:p>
          </p:txBody>
        </p:sp>
        <p:sp>
          <p:nvSpPr>
            <p:cNvPr id="23" name="矩形 22"/>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Y</a:t>
              </a:r>
            </a:p>
          </p:txBody>
        </p:sp>
        <p:sp>
          <p:nvSpPr>
            <p:cNvPr id="24" name="矩形 23"/>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Z</a:t>
              </a:r>
            </a:p>
          </p:txBody>
        </p:sp>
      </p:grpSp>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490728" y="1728214"/>
            <a:ext cx="4626864" cy="4147121"/>
            <a:chOff x="4416552" y="2596895"/>
            <a:chExt cx="3968496" cy="3557017"/>
          </a:xfrm>
        </p:grpSpPr>
        <p:pic>
          <p:nvPicPr>
            <p:cNvPr id="13" name="圖片 12">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14" name="矩形 1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15" name="矩形 14"/>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16" name="矩形 15"/>
            <p:cNvSpPr/>
            <p:nvPr/>
          </p:nvSpPr>
          <p:spPr>
            <a:xfrm>
              <a:off x="6387973" y="3565038"/>
              <a:ext cx="486503"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cxnSp>
        <p:nvCxnSpPr>
          <p:cNvPr id="27" name="直線接點 26"/>
          <p:cNvCxnSpPr/>
          <p:nvPr/>
        </p:nvCxnSpPr>
        <p:spPr>
          <a:xfrm>
            <a:off x="5451107" y="1842193"/>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9" name="圓角矩形 28"/>
          <p:cNvSpPr/>
          <p:nvPr/>
        </p:nvSpPr>
        <p:spPr>
          <a:xfrm>
            <a:off x="6283209" y="2578754"/>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物體延著</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軸加速度</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一般是物體行進方向</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0" name="圓角矩形 29"/>
          <p:cNvSpPr/>
          <p:nvPr/>
        </p:nvSpPr>
        <p:spPr>
          <a:xfrm>
            <a:off x="6283210" y="3717182"/>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著</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軸加速度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1" name="圓角矩形 30"/>
          <p:cNvSpPr/>
          <p:nvPr/>
        </p:nvSpPr>
        <p:spPr>
          <a:xfrm>
            <a:off x="6283208" y="4855610"/>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著</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Z</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加速度</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一般跟重力方向平行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向上箭號 2"/>
          <p:cNvSpPr/>
          <p:nvPr/>
        </p:nvSpPr>
        <p:spPr>
          <a:xfrm>
            <a:off x="4434840" y="6001347"/>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上箭號 32"/>
          <p:cNvSpPr/>
          <p:nvPr/>
        </p:nvSpPr>
        <p:spPr>
          <a:xfrm>
            <a:off x="4760736" y="3481516"/>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1819656" y="2006491"/>
            <a:ext cx="394388" cy="27753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460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 grpId="0" animBg="1"/>
      <p:bldP spid="33"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6283211" y="2052045"/>
            <a:ext cx="2833357" cy="2753910"/>
            <a:chOff x="1290587" y="1690994"/>
            <a:chExt cx="2833357" cy="2753910"/>
          </a:xfrm>
        </p:grpSpPr>
        <p:sp>
          <p:nvSpPr>
            <p:cNvPr id="22" name="矩形 21"/>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Roll</a:t>
              </a:r>
            </a:p>
          </p:txBody>
        </p:sp>
        <p:sp>
          <p:nvSpPr>
            <p:cNvPr id="23" name="矩形 22"/>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Pitch</a:t>
              </a:r>
            </a:p>
          </p:txBody>
        </p:sp>
        <p:sp>
          <p:nvSpPr>
            <p:cNvPr id="24" name="矩形 23"/>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Yaw</a:t>
              </a:r>
            </a:p>
          </p:txBody>
        </p:sp>
      </p:grpSp>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490728" y="1728214"/>
            <a:ext cx="4626864" cy="4147121"/>
            <a:chOff x="4416552" y="2596895"/>
            <a:chExt cx="3968496" cy="3557017"/>
          </a:xfrm>
        </p:grpSpPr>
        <p:pic>
          <p:nvPicPr>
            <p:cNvPr id="13" name="圖片 12">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14" name="矩形 1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15" name="矩形 14"/>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16" name="矩形 15"/>
            <p:cNvSpPr/>
            <p:nvPr/>
          </p:nvSpPr>
          <p:spPr>
            <a:xfrm>
              <a:off x="6387973" y="3565038"/>
              <a:ext cx="486503"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sp>
        <p:nvSpPr>
          <p:cNvPr id="29" name="圓角矩形 28"/>
          <p:cNvSpPr/>
          <p:nvPr/>
        </p:nvSpPr>
        <p:spPr>
          <a:xfrm>
            <a:off x="6283209" y="2578754"/>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翻滾角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0" name="圓角矩形 29"/>
          <p:cNvSpPr/>
          <p:nvPr/>
        </p:nvSpPr>
        <p:spPr>
          <a:xfrm>
            <a:off x="6283210" y="3717182"/>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俯仰角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1" name="圓角矩形 30"/>
          <p:cNvSpPr/>
          <p:nvPr/>
        </p:nvSpPr>
        <p:spPr>
          <a:xfrm>
            <a:off x="6283208" y="4855610"/>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搖擺角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Z</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向上箭號 2"/>
          <p:cNvSpPr/>
          <p:nvPr/>
        </p:nvSpPr>
        <p:spPr>
          <a:xfrm>
            <a:off x="4394929" y="4412014"/>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上箭號 32"/>
          <p:cNvSpPr/>
          <p:nvPr/>
        </p:nvSpPr>
        <p:spPr>
          <a:xfrm>
            <a:off x="3203109" y="6001347"/>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上箭號 33"/>
          <p:cNvSpPr/>
          <p:nvPr/>
        </p:nvSpPr>
        <p:spPr>
          <a:xfrm>
            <a:off x="2952886" y="3480596"/>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p:nvPr/>
        </p:nvCxnSpPr>
        <p:spPr>
          <a:xfrm>
            <a:off x="5451107" y="1842193"/>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9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1564467"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Target</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短</a:t>
            </a: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期</a:t>
            </a: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目標</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4" name="群組 3"/>
          <p:cNvGrpSpPr/>
          <p:nvPr/>
        </p:nvGrpSpPr>
        <p:grpSpPr>
          <a:xfrm>
            <a:off x="1228087" y="1760985"/>
            <a:ext cx="6444574" cy="1284051"/>
            <a:chOff x="1228087" y="1760985"/>
            <a:chExt cx="6444574" cy="1284051"/>
          </a:xfrm>
        </p:grpSpPr>
        <p:sp>
          <p:nvSpPr>
            <p:cNvPr id="6" name="圓角矩形 5"/>
            <p:cNvSpPr/>
            <p:nvPr/>
          </p:nvSpPr>
          <p:spPr>
            <a:xfrm>
              <a:off x="1228087" y="1760985"/>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sp>
          <p:nvSpPr>
            <p:cNvPr id="7" name="矩形 6"/>
            <p:cNvSpPr/>
            <p:nvPr/>
          </p:nvSpPr>
          <p:spPr>
            <a:xfrm>
              <a:off x="1372381" y="2083311"/>
              <a:ext cx="6300280" cy="646331"/>
            </a:xfrm>
            <a:prstGeom prst="rect">
              <a:avLst/>
            </a:prstGeom>
            <a:noFill/>
          </p:spPr>
          <p:txBody>
            <a:bodyPr wrap="square">
              <a:spAutoFit/>
            </a:bodyPr>
            <a:lstStyle/>
            <a:p>
              <a:pPr lvl="0"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車輛行為辨認 </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p>
            <a:p>
              <a:pPr lvl="0"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辨認出車輛基本行為</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煞車</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加速</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轉彎</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切換車道</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上下坡</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撞擊</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5" name="群組 4"/>
          <p:cNvGrpSpPr/>
          <p:nvPr/>
        </p:nvGrpSpPr>
        <p:grpSpPr>
          <a:xfrm>
            <a:off x="1228087" y="3176771"/>
            <a:ext cx="6444574" cy="1284051"/>
            <a:chOff x="1228087" y="3176771"/>
            <a:chExt cx="6444574" cy="1284051"/>
          </a:xfrm>
        </p:grpSpPr>
        <p:sp>
          <p:nvSpPr>
            <p:cNvPr id="11" name="圓角矩形 10"/>
            <p:cNvSpPr/>
            <p:nvPr/>
          </p:nvSpPr>
          <p:spPr>
            <a:xfrm>
              <a:off x="1228087" y="3176771"/>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sp>
          <p:nvSpPr>
            <p:cNvPr id="8" name="矩形 7"/>
            <p:cNvSpPr/>
            <p:nvPr/>
          </p:nvSpPr>
          <p:spPr>
            <a:xfrm>
              <a:off x="1372381" y="3495630"/>
              <a:ext cx="6300280" cy="646331"/>
            </a:xfrm>
            <a:prstGeom prst="rect">
              <a:avLst/>
            </a:prstGeom>
            <a:noFill/>
          </p:spPr>
          <p:txBody>
            <a:bodyPr wrap="square">
              <a:spAutoFit/>
            </a:bodyPr>
            <a:lstStyle/>
            <a:p>
              <a:pPr lvl="0"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危險駕駛警告</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回報 </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利用</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上面的車輛行為結果</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訓練出危險駕駛的警告</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回報功能</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9" name="群組 8"/>
          <p:cNvGrpSpPr/>
          <p:nvPr/>
        </p:nvGrpSpPr>
        <p:grpSpPr>
          <a:xfrm>
            <a:off x="1228087" y="4592557"/>
            <a:ext cx="6384588" cy="1284051"/>
            <a:chOff x="1228087" y="4592557"/>
            <a:chExt cx="6384588" cy="1284051"/>
          </a:xfrm>
        </p:grpSpPr>
        <p:sp>
          <p:nvSpPr>
            <p:cNvPr id="12" name="圓角矩形 11"/>
            <p:cNvSpPr/>
            <p:nvPr/>
          </p:nvSpPr>
          <p:spPr>
            <a:xfrm>
              <a:off x="1228087" y="4592557"/>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sp>
          <p:nvSpPr>
            <p:cNvPr id="10" name="矩形 9"/>
            <p:cNvSpPr/>
            <p:nvPr/>
          </p:nvSpPr>
          <p:spPr>
            <a:xfrm>
              <a:off x="1372381" y="4911416"/>
              <a:ext cx="6096000" cy="646331"/>
            </a:xfrm>
            <a:prstGeom prst="rect">
              <a:avLst/>
            </a:prstGeom>
            <a:noFill/>
          </p:spPr>
          <p:txBody>
            <a:bodyPr>
              <a:spAutoFit/>
            </a:bodyPr>
            <a:lstStyle/>
            <a:p>
              <a:pPr lvl="0"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危險駕駛</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事故紀錄 </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將</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危險駕駛的行為紀錄之後</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提供維修人員資訊做</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判斷損壞</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pic>
        <p:nvPicPr>
          <p:cNvPr id="13" name="圖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Tree>
    <p:extLst>
      <p:ext uri="{BB962C8B-B14F-4D97-AF65-F5344CB8AC3E}">
        <p14:creationId xmlns:p14="http://schemas.microsoft.com/office/powerpoint/2010/main" val="12129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40908"/>
            <a:ext cx="5272405" cy="946798"/>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Feature </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Engineering</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preprocess</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362515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713150"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Feature Engineering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8" name="群組 7"/>
          <p:cNvGrpSpPr/>
          <p:nvPr/>
        </p:nvGrpSpPr>
        <p:grpSpPr>
          <a:xfrm>
            <a:off x="153947" y="1434488"/>
            <a:ext cx="6071547" cy="4076700"/>
            <a:chOff x="153947" y="1434488"/>
            <a:chExt cx="6071547" cy="407670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7" y="1434488"/>
              <a:ext cx="5715000" cy="4076700"/>
            </a:xfrm>
            <a:prstGeom prst="rect">
              <a:avLst/>
            </a:prstGeom>
          </p:spPr>
        </p:pic>
        <p:sp>
          <p:nvSpPr>
            <p:cNvPr id="10" name="矩形 9"/>
            <p:cNvSpPr/>
            <p:nvPr/>
          </p:nvSpPr>
          <p:spPr>
            <a:xfrm>
              <a:off x="3153879" y="2473077"/>
              <a:ext cx="2109194" cy="707886"/>
            </a:xfrm>
            <a:prstGeom prst="rect">
              <a:avLst/>
            </a:prstGeom>
          </p:spPr>
          <p:txBody>
            <a:bodyPr wrap="square">
              <a:spAutoFit/>
            </a:bodyPr>
            <a:lstStyle/>
            <a:p>
              <a:r>
                <a:rPr lang="en-US" altLang="zh-TW" sz="2000" b="1" dirty="0" smtClean="0">
                  <a:solidFill>
                    <a:schemeClr val="bg1"/>
                  </a:solidFill>
                  <a:latin typeface="Microsoft YaHei UI" panose="020B0503020204020204" pitchFamily="34" charset="-122"/>
                  <a:ea typeface="PingFang TC Semibold" panose="020B0400000000000000"/>
                </a:rPr>
                <a:t>Garbage in, </a:t>
              </a:r>
            </a:p>
            <a:p>
              <a:r>
                <a:rPr lang="en-US" altLang="zh-TW" sz="2000" b="1" dirty="0" smtClean="0">
                  <a:solidFill>
                    <a:schemeClr val="bg1"/>
                  </a:solidFill>
                  <a:latin typeface="Microsoft YaHei UI" panose="020B0503020204020204" pitchFamily="34" charset="-122"/>
                  <a:ea typeface="PingFang TC Semibold" panose="020B0400000000000000"/>
                </a:rPr>
                <a:t>Garbage out</a:t>
              </a:r>
            </a:p>
          </p:txBody>
        </p:sp>
        <p:sp>
          <p:nvSpPr>
            <p:cNvPr id="12" name="乘號 11"/>
            <p:cNvSpPr/>
            <p:nvPr/>
          </p:nvSpPr>
          <p:spPr>
            <a:xfrm>
              <a:off x="4593774" y="3926944"/>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14" name="群組 13"/>
          <p:cNvGrpSpPr/>
          <p:nvPr/>
        </p:nvGrpSpPr>
        <p:grpSpPr>
          <a:xfrm>
            <a:off x="6083808" y="1434488"/>
            <a:ext cx="6108192" cy="4076700"/>
            <a:chOff x="6083808" y="1434488"/>
            <a:chExt cx="6108192" cy="4076700"/>
          </a:xfrm>
        </p:grpSpPr>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808" y="1434488"/>
              <a:ext cx="5715000" cy="4076700"/>
            </a:xfrm>
            <a:prstGeom prst="rect">
              <a:avLst/>
            </a:prstGeom>
          </p:spPr>
        </p:pic>
        <p:sp>
          <p:nvSpPr>
            <p:cNvPr id="11" name="矩形 10"/>
            <p:cNvSpPr/>
            <p:nvPr/>
          </p:nvSpPr>
          <p:spPr>
            <a:xfrm>
              <a:off x="8941308" y="2165301"/>
              <a:ext cx="2799358" cy="1323439"/>
            </a:xfrm>
            <a:prstGeom prst="rect">
              <a:avLst/>
            </a:prstGeom>
          </p:spPr>
          <p:txBody>
            <a:bodyPr wrap="square">
              <a:spAutoFit/>
            </a:bodyPr>
            <a:lstStyle/>
            <a:p>
              <a:r>
                <a:rPr lang="zh-TW" altLang="en-US" sz="2000" b="1" dirty="0" smtClean="0">
                  <a:solidFill>
                    <a:schemeClr val="bg1"/>
                  </a:solidFill>
                  <a:latin typeface="Microsoft YaHei UI" panose="020B0503020204020204" pitchFamily="34" charset="-122"/>
                  <a:ea typeface="PingFang TC Semibold" panose="020B0400000000000000"/>
                </a:rPr>
                <a:t>數據和特徵決定了模型的上限</a:t>
              </a:r>
              <a:r>
                <a:rPr lang="en-US" altLang="zh-TW" sz="2000" b="1" dirty="0" smtClean="0">
                  <a:solidFill>
                    <a:schemeClr val="bg1"/>
                  </a:solidFill>
                  <a:latin typeface="Microsoft YaHei UI" panose="020B0503020204020204" pitchFamily="34" charset="-122"/>
                  <a:ea typeface="PingFang TC Semibold" panose="020B0400000000000000"/>
                </a:rPr>
                <a:t>,</a:t>
              </a:r>
              <a:r>
                <a:rPr lang="zh-TW" altLang="en-US" sz="2000" b="1" dirty="0" smtClean="0">
                  <a:solidFill>
                    <a:schemeClr val="bg1"/>
                  </a:solidFill>
                  <a:latin typeface="Microsoft YaHei UI" panose="020B0503020204020204" pitchFamily="34" charset="-122"/>
                  <a:ea typeface="PingFang TC Semibold" panose="020B0400000000000000"/>
                </a:rPr>
                <a:t> 而模型跟演算法只是去逼近這個上限而已</a:t>
              </a:r>
              <a:endParaRPr lang="zh-TW" altLang="en-US" sz="2000" b="1" dirty="0">
                <a:solidFill>
                  <a:schemeClr val="bg1"/>
                </a:solidFill>
                <a:latin typeface="Microsoft YaHei UI" panose="020B0503020204020204" pitchFamily="34" charset="-122"/>
                <a:ea typeface="PingFang TC Semibold" panose="020B0400000000000000"/>
              </a:endParaRPr>
            </a:p>
          </p:txBody>
        </p:sp>
        <p:sp>
          <p:nvSpPr>
            <p:cNvPr id="13" name="乘號 12"/>
            <p:cNvSpPr/>
            <p:nvPr/>
          </p:nvSpPr>
          <p:spPr>
            <a:xfrm>
              <a:off x="10560280" y="3914748"/>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2391287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22831"/>
        </a:solidFill>
        <a:effectLst/>
      </p:bgPr>
    </p:bg>
    <p:spTree>
      <p:nvGrpSpPr>
        <p:cNvPr id="1" name=""/>
        <p:cNvGrpSpPr/>
        <p:nvPr/>
      </p:nvGrpSpPr>
      <p:grpSpPr>
        <a:xfrm>
          <a:off x="0" y="0"/>
          <a:ext cx="0" cy="0"/>
          <a:chOff x="0" y="0"/>
          <a:chExt cx="0" cy="0"/>
        </a:xfrm>
      </p:grpSpPr>
      <p:sp>
        <p:nvSpPr>
          <p:cNvPr id="9" name="矩形 8"/>
          <p:cNvSpPr/>
          <p:nvPr/>
        </p:nvSpPr>
        <p:spPr>
          <a:xfrm>
            <a:off x="549923" y="361300"/>
            <a:ext cx="3325975"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Cleaning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Validity</a:t>
            </a:r>
          </a:p>
        </p:txBody>
      </p:sp>
      <p:sp>
        <p:nvSpPr>
          <p:cNvPr id="6" name="矩形 5"/>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Consistency</a:t>
            </a:r>
          </a:p>
        </p:txBody>
      </p:sp>
      <p:sp>
        <p:nvSpPr>
          <p:cNvPr id="10" name="矩形 9"/>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Completeness</a:t>
            </a:r>
          </a:p>
        </p:txBody>
      </p:sp>
    </p:spTree>
    <p:extLst>
      <p:ext uri="{BB962C8B-B14F-4D97-AF65-F5344CB8AC3E}">
        <p14:creationId xmlns:p14="http://schemas.microsoft.com/office/powerpoint/2010/main" val="577052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1272298" y="2052045"/>
            <a:ext cx="4799318" cy="2761488"/>
            <a:chOff x="1272298" y="2052045"/>
            <a:chExt cx="4799318" cy="2761488"/>
          </a:xfrm>
        </p:grpSpPr>
        <p:sp>
          <p:nvSpPr>
            <p:cNvPr id="11" name="矩形 10"/>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12" name="矩形 11"/>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cxnSp>
        <p:nvCxnSpPr>
          <p:cNvPr id="13" name="直線接點 12"/>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595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3" name="群組 12"/>
          <p:cNvGrpSpPr/>
          <p:nvPr/>
        </p:nvGrpSpPr>
        <p:grpSpPr>
          <a:xfrm>
            <a:off x="1272298" y="2052045"/>
            <a:ext cx="4799318" cy="2761488"/>
            <a:chOff x="1272298" y="2052045"/>
            <a:chExt cx="4799318" cy="2761488"/>
          </a:xfrm>
        </p:grpSpPr>
        <p:sp>
          <p:nvSpPr>
            <p:cNvPr id="14" name="矩形 13"/>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15" name="矩形 14"/>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sp>
        <p:nvSpPr>
          <p:cNvPr id="10" name="圓角矩形 9"/>
          <p:cNvSpPr/>
          <p:nvPr/>
        </p:nvSpPr>
        <p:spPr>
          <a:xfrm>
            <a:off x="1084204" y="2768283"/>
            <a:ext cx="4859395"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6585008" y="2713455"/>
            <a:ext cx="5247330" cy="1431090"/>
          </a:xfrm>
          <a:prstGeom prst="rect">
            <a:avLst/>
          </a:prstGeom>
        </p:spPr>
      </p:pic>
    </p:spTree>
    <p:extLst>
      <p:ext uri="{BB962C8B-B14F-4D97-AF65-F5344CB8AC3E}">
        <p14:creationId xmlns:p14="http://schemas.microsoft.com/office/powerpoint/2010/main" val="3763724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8" name="群組 7"/>
          <p:cNvGrpSpPr/>
          <p:nvPr/>
        </p:nvGrpSpPr>
        <p:grpSpPr>
          <a:xfrm>
            <a:off x="1272298" y="2052045"/>
            <a:ext cx="4799318" cy="2761488"/>
            <a:chOff x="1272298" y="2052045"/>
            <a:chExt cx="4799318" cy="2761488"/>
          </a:xfrm>
        </p:grpSpPr>
        <p:sp>
          <p:nvSpPr>
            <p:cNvPr id="3" name="矩形 2"/>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5" name="矩形 4"/>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6553789" y="2724089"/>
            <a:ext cx="3985605" cy="1409822"/>
          </a:xfrm>
          <a:prstGeom prst="rect">
            <a:avLst/>
          </a:prstGeom>
        </p:spPr>
      </p:pic>
      <p:sp>
        <p:nvSpPr>
          <p:cNvPr id="10" name="圓角矩形 9"/>
          <p:cNvSpPr/>
          <p:nvPr/>
        </p:nvSpPr>
        <p:spPr>
          <a:xfrm>
            <a:off x="992576" y="1325880"/>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0177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1921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PCA</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35722" y="1248125"/>
            <a:ext cx="7532358" cy="861774"/>
          </a:xfrm>
          <a:prstGeom prst="rect">
            <a:avLst/>
          </a:prstGeom>
        </p:spPr>
        <p:txBody>
          <a:bodyPr wrap="square">
            <a:spAutoFit/>
          </a:bodyPr>
          <a:lstStyle/>
          <a:p>
            <a:pPr fontAlgn="ctr">
              <a:buClr>
                <a:srgbClr val="003399"/>
              </a:buClr>
              <a:buSzPct val="75000"/>
              <a:defRPr/>
            </a:pPr>
            <a:r>
              <a:rPr lang="en-US" altLang="zh-TW"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PCA</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是對徵</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做</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線性變換來獲取一系列線性不相關變數的值</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稱為主成分</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可以有效的做降維</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210989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基本思想</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86954"/>
            <a:ext cx="7166598" cy="8617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TW" altLang="en-US" dirty="0" smtClean="0">
                <a:solidFill>
                  <a:schemeClr val="bg1"/>
                </a:solidFill>
                <a:ea typeface="PingFang TC Semibold" panose="020B0400000000000000"/>
              </a:rPr>
              <a:t>旋轉</a:t>
            </a:r>
            <a:r>
              <a:rPr lang="zh-TW" altLang="en-US" dirty="0">
                <a:solidFill>
                  <a:schemeClr val="bg1"/>
                </a:solidFill>
                <a:ea typeface="PingFang TC Semibold" panose="020B0400000000000000"/>
              </a:rPr>
              <a:t>坐標軸，使得數據在</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軸上的變異數最大</a:t>
            </a:r>
            <a:r>
              <a:rPr lang="zh-TW" altLang="en-US" dirty="0" smtClean="0">
                <a:solidFill>
                  <a:schemeClr val="bg1"/>
                </a:solidFill>
                <a:ea typeface="PingFang TC Semibold" panose="020B0400000000000000"/>
              </a:rPr>
              <a:t>，意味</a:t>
            </a:r>
            <a:r>
              <a:rPr lang="zh-TW" altLang="en-US" dirty="0">
                <a:solidFill>
                  <a:schemeClr val="bg1"/>
                </a:solidFill>
                <a:ea typeface="PingFang TC Semibold" panose="020B0400000000000000"/>
              </a:rPr>
              <a:t>著更多的訊息被保留下來。</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成為</a:t>
            </a:r>
            <a:r>
              <a:rPr lang="zh-TW" altLang="en-US" b="1" dirty="0">
                <a:solidFill>
                  <a:schemeClr val="bg1"/>
                </a:solidFill>
                <a:ea typeface="PingFang TC Semibold" panose="020B0400000000000000"/>
              </a:rPr>
              <a:t>第一主成分</a:t>
            </a:r>
            <a:r>
              <a:rPr lang="zh-TW" altLang="en-US" dirty="0">
                <a:solidFill>
                  <a:schemeClr val="bg1"/>
                </a:solidFill>
                <a:ea typeface="PingFang TC Semibold" panose="020B0400000000000000"/>
              </a:rPr>
              <a:t>。</a:t>
            </a:r>
          </a:p>
        </p:txBody>
      </p:sp>
      <p:sp>
        <p:nvSpPr>
          <p:cNvPr id="10" name="圓角矩形 9"/>
          <p:cNvSpPr/>
          <p:nvPr/>
        </p:nvSpPr>
        <p:spPr>
          <a:xfrm>
            <a:off x="1235722" y="3584278"/>
            <a:ext cx="7166598" cy="8617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TW" altLang="en-US" dirty="0">
                <a:solidFill>
                  <a:schemeClr val="bg1"/>
                </a:solidFill>
                <a:ea typeface="PingFang TC Semibold" panose="020B0400000000000000"/>
              </a:rPr>
              <a:t>找一個</a:t>
            </a:r>
            <a:r>
              <a:rPr lang="en-US" altLang="zh-TW" dirty="0">
                <a:solidFill>
                  <a:schemeClr val="bg1"/>
                </a:solidFill>
                <a:ea typeface="PingFang TC Semibold" panose="020B0400000000000000"/>
              </a:rPr>
              <a:t>C2</a:t>
            </a:r>
            <a:r>
              <a:rPr lang="zh-TW" altLang="en-US" dirty="0">
                <a:solidFill>
                  <a:schemeClr val="bg1"/>
                </a:solidFill>
                <a:ea typeface="PingFang TC Semibold" panose="020B0400000000000000"/>
              </a:rPr>
              <a:t>，使得</a:t>
            </a:r>
            <a:r>
              <a:rPr lang="en-US" altLang="zh-TW" dirty="0">
                <a:solidFill>
                  <a:schemeClr val="bg1"/>
                </a:solidFill>
                <a:ea typeface="PingFang TC Semibold" panose="020B0400000000000000"/>
              </a:rPr>
              <a:t>C2</a:t>
            </a:r>
            <a:r>
              <a:rPr lang="zh-TW" altLang="en-US" dirty="0">
                <a:solidFill>
                  <a:schemeClr val="bg1"/>
                </a:solidFill>
                <a:ea typeface="PingFang TC Semibold" panose="020B0400000000000000"/>
              </a:rPr>
              <a:t>與</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的共變異</a:t>
            </a:r>
            <a:r>
              <a:rPr lang="zh-TW" altLang="en-US" dirty="0" smtClean="0">
                <a:solidFill>
                  <a:schemeClr val="bg1"/>
                </a:solidFill>
                <a:ea typeface="PingFang TC Semibold" panose="020B0400000000000000"/>
              </a:rPr>
              <a:t>數為</a:t>
            </a:r>
            <a:r>
              <a:rPr lang="en-US" altLang="zh-TW" dirty="0" smtClean="0">
                <a:solidFill>
                  <a:schemeClr val="bg1"/>
                </a:solidFill>
                <a:ea typeface="PingFang TC Semibold" panose="020B0400000000000000"/>
              </a:rPr>
              <a:t>0</a:t>
            </a:r>
            <a:r>
              <a:rPr lang="zh-TW" altLang="en-US" dirty="0" smtClean="0">
                <a:solidFill>
                  <a:schemeClr val="bg1"/>
                </a:solidFill>
                <a:ea typeface="PingFang TC Semibold" panose="020B0400000000000000"/>
              </a:rPr>
              <a:t>，</a:t>
            </a:r>
            <a:r>
              <a:rPr lang="zh-TW" altLang="en-US" dirty="0">
                <a:solidFill>
                  <a:schemeClr val="bg1"/>
                </a:solidFill>
                <a:ea typeface="PingFang TC Semibold" panose="020B0400000000000000"/>
              </a:rPr>
              <a:t>並且使數據在該方向的變異數儘量最大</a:t>
            </a:r>
            <a:r>
              <a:rPr lang="zh-TW" altLang="en-US" dirty="0" smtClean="0">
                <a:solidFill>
                  <a:schemeClr val="bg1"/>
                </a:solidFill>
                <a:ea typeface="PingFang TC Semibold" panose="020B0400000000000000"/>
              </a:rPr>
              <a:t>。</a:t>
            </a:r>
            <a:r>
              <a:rPr lang="en-US" altLang="zh-TW" dirty="0">
                <a:solidFill>
                  <a:schemeClr val="bg1"/>
                </a:solidFill>
                <a:ea typeface="PingFang TC Semibold" panose="020B0400000000000000"/>
              </a:rPr>
              <a:t> </a:t>
            </a:r>
            <a:r>
              <a:rPr lang="en-US" altLang="zh-TW" dirty="0" smtClean="0">
                <a:solidFill>
                  <a:schemeClr val="bg1"/>
                </a:solidFill>
                <a:ea typeface="PingFang TC Semibold" panose="020B0400000000000000"/>
              </a:rPr>
              <a:t>C2</a:t>
            </a:r>
            <a:r>
              <a:rPr lang="zh-TW" altLang="en-US" dirty="0" smtClean="0">
                <a:solidFill>
                  <a:schemeClr val="bg1"/>
                </a:solidFill>
                <a:ea typeface="PingFang TC Semibold" panose="020B0400000000000000"/>
              </a:rPr>
              <a:t>成為</a:t>
            </a:r>
            <a:r>
              <a:rPr lang="zh-TW" altLang="en-US" b="1" dirty="0" smtClean="0">
                <a:solidFill>
                  <a:schemeClr val="bg1"/>
                </a:solidFill>
                <a:ea typeface="PingFang TC Semibold" panose="020B0400000000000000"/>
              </a:rPr>
              <a:t>第二主</a:t>
            </a:r>
            <a:r>
              <a:rPr lang="zh-TW" altLang="en-US" b="1" dirty="0">
                <a:solidFill>
                  <a:schemeClr val="bg1"/>
                </a:solidFill>
                <a:ea typeface="PingFang TC Semibold" panose="020B0400000000000000"/>
              </a:rPr>
              <a:t>成分</a:t>
            </a:r>
            <a:endParaRPr lang="zh-TW" altLang="en-US" dirty="0">
              <a:solidFill>
                <a:schemeClr val="bg1"/>
              </a:solidFill>
              <a:ea typeface="PingFang TC Semibold" panose="020B0400000000000000"/>
            </a:endParaRPr>
          </a:p>
        </p:txBody>
      </p:sp>
      <p:sp>
        <p:nvSpPr>
          <p:cNvPr id="11" name="橢圓 10"/>
          <p:cNvSpPr/>
          <p:nvPr/>
        </p:nvSpPr>
        <p:spPr>
          <a:xfrm>
            <a:off x="4795520" y="4673600"/>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95520" y="4901148"/>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795520" y="5128696"/>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1562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spTree>
    <p:extLst>
      <p:ext uri="{BB962C8B-B14F-4D97-AF65-F5344CB8AC3E}">
        <p14:creationId xmlns:p14="http://schemas.microsoft.com/office/powerpoint/2010/main" val="402753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429863" y="2630184"/>
            <a:ext cx="4384612" cy="1597632"/>
          </a:xfrm>
          <a:prstGeom prst="rect">
            <a:avLst/>
          </a:prstGeom>
        </p:spPr>
      </p:pic>
      <p:sp>
        <p:nvSpPr>
          <p:cNvPr id="10" name="圓角矩形 9"/>
          <p:cNvSpPr/>
          <p:nvPr/>
        </p:nvSpPr>
        <p:spPr>
          <a:xfrm>
            <a:off x="1228659" y="2587710"/>
            <a:ext cx="5434899" cy="2909199"/>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9401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126014" y="3111556"/>
            <a:ext cx="4918842" cy="634889"/>
          </a:xfrm>
          <a:prstGeom prst="rect">
            <a:avLst/>
          </a:prstGeom>
        </p:spPr>
      </p:pic>
      <p:sp>
        <p:nvSpPr>
          <p:cNvPr id="10" name="圓角矩形 9"/>
          <p:cNvSpPr/>
          <p:nvPr/>
        </p:nvSpPr>
        <p:spPr>
          <a:xfrm>
            <a:off x="1339816" y="3429001"/>
            <a:ext cx="5434899" cy="2067910"/>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339816" y="1382111"/>
            <a:ext cx="5434899" cy="112677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2957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1564467" cy="553998"/>
          </a:xfrm>
          <a:prstGeom prst="rect">
            <a:avLst/>
          </a:prstGeom>
        </p:spPr>
        <p:txBody>
          <a:bodyPr wrap="none">
            <a:spAutoFit/>
          </a:bodyPr>
          <a:lstStyle/>
          <a:p>
            <a:pPr fontAlgn="ctr">
              <a:buClr>
                <a:srgbClr val="003399"/>
              </a:buClr>
              <a:buSzPct val="75000"/>
              <a:defRPr/>
            </a:pP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Target</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遠</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期</a:t>
            </a: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目標</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9" name="群組 8"/>
          <p:cNvGrpSpPr/>
          <p:nvPr/>
        </p:nvGrpSpPr>
        <p:grpSpPr>
          <a:xfrm>
            <a:off x="1228087" y="1760985"/>
            <a:ext cx="6384588" cy="1284051"/>
            <a:chOff x="1228087" y="1760985"/>
            <a:chExt cx="6384588" cy="1284051"/>
          </a:xfrm>
        </p:grpSpPr>
        <p:sp>
          <p:nvSpPr>
            <p:cNvPr id="5" name="圓角矩形 4"/>
            <p:cNvSpPr/>
            <p:nvPr/>
          </p:nvSpPr>
          <p:spPr>
            <a:xfrm>
              <a:off x="1228087" y="1760985"/>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sp>
          <p:nvSpPr>
            <p:cNvPr id="3" name="矩形 2"/>
            <p:cNvSpPr/>
            <p:nvPr/>
          </p:nvSpPr>
          <p:spPr>
            <a:xfrm>
              <a:off x="1372381" y="2079844"/>
              <a:ext cx="6240294" cy="646331"/>
            </a:xfrm>
            <a:prstGeom prst="rect">
              <a:avLst/>
            </a:prstGeom>
          </p:spPr>
          <p:txBody>
            <a:bodyPr wrap="square">
              <a:spAutoFit/>
            </a:bodyPr>
            <a:lstStyle/>
            <a:p>
              <a:pPr lvl="0"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零件損壞預測 </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p>
            <a:p>
              <a:pPr lvl="0"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利用零件壽命資料</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危險駕駛</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事故紀錄</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來做零件壽命的預測</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11" name="群組 10"/>
          <p:cNvGrpSpPr/>
          <p:nvPr/>
        </p:nvGrpSpPr>
        <p:grpSpPr>
          <a:xfrm>
            <a:off x="1228087" y="3176771"/>
            <a:ext cx="6384588" cy="1284051"/>
            <a:chOff x="1228087" y="3176771"/>
            <a:chExt cx="6384588" cy="1284051"/>
          </a:xfrm>
        </p:grpSpPr>
        <p:sp>
          <p:nvSpPr>
            <p:cNvPr id="6" name="圓角矩形 5"/>
            <p:cNvSpPr/>
            <p:nvPr/>
          </p:nvSpPr>
          <p:spPr>
            <a:xfrm>
              <a:off x="1228087" y="3176771"/>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tx1"/>
                </a:solidFill>
              </a:endParaRPr>
            </a:p>
          </p:txBody>
        </p:sp>
        <p:sp>
          <p:nvSpPr>
            <p:cNvPr id="8" name="矩形 7"/>
            <p:cNvSpPr/>
            <p:nvPr/>
          </p:nvSpPr>
          <p:spPr>
            <a:xfrm>
              <a:off x="1372381" y="3495630"/>
              <a:ext cx="4416594" cy="646331"/>
            </a:xfrm>
            <a:prstGeom prst="rect">
              <a:avLst/>
            </a:prstGeom>
            <a:noFill/>
          </p:spPr>
          <p:txBody>
            <a:bodyPr wrap="none">
              <a:spAutoFit/>
            </a:bodyPr>
            <a:lstStyle/>
            <a:p>
              <a:pPr lvl="0" fontAlgn="ctr">
                <a:buClr>
                  <a:srgbClr val="003399"/>
                </a:buClr>
                <a:buSzPct val="75000"/>
                <a:defRPr/>
              </a:pP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庫存預測 </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配合</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零件壽命資料</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對於庫存的備貨做預測</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grpSp>
        <p:nvGrpSpPr>
          <p:cNvPr id="12" name="群組 11"/>
          <p:cNvGrpSpPr/>
          <p:nvPr/>
        </p:nvGrpSpPr>
        <p:grpSpPr>
          <a:xfrm>
            <a:off x="1228087" y="4592557"/>
            <a:ext cx="6384588" cy="1284051"/>
            <a:chOff x="1228087" y="4592557"/>
            <a:chExt cx="6384588" cy="1284051"/>
          </a:xfrm>
        </p:grpSpPr>
        <p:sp>
          <p:nvSpPr>
            <p:cNvPr id="7" name="圓角矩形 6"/>
            <p:cNvSpPr/>
            <p:nvPr/>
          </p:nvSpPr>
          <p:spPr>
            <a:xfrm>
              <a:off x="1228087" y="4592557"/>
              <a:ext cx="6384588" cy="1284051"/>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solidFill>
                  <a:schemeClr val="bg1"/>
                </a:solidFill>
              </a:endParaRPr>
            </a:p>
          </p:txBody>
        </p:sp>
        <p:sp>
          <p:nvSpPr>
            <p:cNvPr id="10" name="矩形 9"/>
            <p:cNvSpPr/>
            <p:nvPr/>
          </p:nvSpPr>
          <p:spPr>
            <a:xfrm>
              <a:off x="1372380" y="5049916"/>
              <a:ext cx="3976859" cy="369332"/>
            </a:xfrm>
            <a:prstGeom prst="rect">
              <a:avLst/>
            </a:prstGeom>
            <a:noFill/>
          </p:spPr>
          <p:txBody>
            <a:bodyPr wrap="square">
              <a:spAutoFit/>
            </a:bodyPr>
            <a:lstStyle/>
            <a:p>
              <a:pPr fontAlgn="ctr">
                <a:buClr>
                  <a:srgbClr val="003399"/>
                </a:buClr>
                <a:buSzPct val="75000"/>
                <a:defRPr/>
              </a:pPr>
              <a:r>
                <a:rPr lang="en-US" altLang="zh-TW" b="1" dirty="0" smtClean="0">
                  <a:solidFill>
                    <a:srgbClr val="EEEEEE"/>
                  </a:solidFill>
                  <a:latin typeface="Arial Black" panose="020B0604020202020204" pitchFamily="34" charset="0"/>
                  <a:ea typeface="PingFang TC Semibold" panose="020B0400000000000000"/>
                  <a:cs typeface="Arial Black" panose="020B0604020202020204" pitchFamily="34" charset="0"/>
                </a:rPr>
                <a:t>3.</a:t>
              </a:r>
              <a:r>
                <a:rPr lang="zh-TW" altLang="en-US" b="1" dirty="0" smtClean="0">
                  <a:solidFill>
                    <a:schemeClr val="bg1"/>
                  </a:solidFill>
                  <a:ea typeface="PingFang TC Semibold" panose="020B0400000000000000"/>
                </a:rPr>
                <a:t>資料探勘</a:t>
              </a:r>
              <a:endParaRPr lang="zh-TW" altLang="en-US" b="1" dirty="0">
                <a:solidFill>
                  <a:schemeClr val="bg1"/>
                </a:solidFill>
                <a:ea typeface="PingFang TC Semibold" panose="020B0400000000000000"/>
              </a:endParaRPr>
            </a:p>
          </p:txBody>
        </p:sp>
      </p:grpSp>
    </p:spTree>
    <p:extLst>
      <p:ext uri="{BB962C8B-B14F-4D97-AF65-F5344CB8AC3E}">
        <p14:creationId xmlns:p14="http://schemas.microsoft.com/office/powerpoint/2010/main" val="345452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rotWithShape="1">
          <a:blip r:embed="rId3"/>
          <a:srcRect t="15794"/>
          <a:stretch/>
        </p:blipFill>
        <p:spPr>
          <a:xfrm>
            <a:off x="7075859" y="3083461"/>
            <a:ext cx="4969795" cy="691079"/>
          </a:xfrm>
          <a:prstGeom prst="rect">
            <a:avLst/>
          </a:prstGeom>
        </p:spPr>
      </p:pic>
      <p:sp>
        <p:nvSpPr>
          <p:cNvPr id="10" name="圓角矩形 9"/>
          <p:cNvSpPr/>
          <p:nvPr/>
        </p:nvSpPr>
        <p:spPr>
          <a:xfrm>
            <a:off x="1339816" y="4501057"/>
            <a:ext cx="5434899" cy="1594943"/>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339816" y="1612529"/>
            <a:ext cx="5434899" cy="1594943"/>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44769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547599" y="3004240"/>
            <a:ext cx="3652941" cy="849521"/>
          </a:xfrm>
          <a:prstGeom prst="rect">
            <a:avLst/>
          </a:prstGeom>
        </p:spPr>
      </p:pic>
      <p:sp>
        <p:nvSpPr>
          <p:cNvPr id="10" name="圓角矩形 9"/>
          <p:cNvSpPr/>
          <p:nvPr/>
        </p:nvSpPr>
        <p:spPr>
          <a:xfrm>
            <a:off x="1272299" y="1431172"/>
            <a:ext cx="5434899" cy="2942897"/>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16727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6" name="矩形 5"/>
          <p:cNvSpPr/>
          <p:nvPr/>
        </p:nvSpPr>
        <p:spPr>
          <a:xfrm>
            <a:off x="179081" y="627536"/>
            <a:ext cx="12012918" cy="646331"/>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卡爾曼濾波為一種遞迴估計並且為時域濾波。</a:t>
            </a:r>
            <a:r>
              <a:rPr lang="zh-CN" altLang="en-US" sz="1200" dirty="0" smtClean="0">
                <a:solidFill>
                  <a:schemeClr val="bg1"/>
                </a:solidFill>
                <a:latin typeface="Microsoft YaHei UI" panose="020B0503020204020204" pitchFamily="34" charset="-122"/>
                <a:ea typeface="Microsoft YaHei UI" panose="020B0503020204020204" pitchFamily="34" charset="-122"/>
              </a:rPr>
              <a:t>只要是存在不確定資訊</a:t>
            </a:r>
            <a:r>
              <a:rPr lang="zh-TW" altLang="en-US" sz="1200" dirty="0" smtClean="0">
                <a:solidFill>
                  <a:schemeClr val="bg1"/>
                </a:solidFill>
                <a:latin typeface="Microsoft YaHei UI" panose="020B0503020204020204" pitchFamily="34" charset="-122"/>
                <a:ea typeface="Microsoft YaHei UI" panose="020B0503020204020204" pitchFamily="34" charset="-122"/>
              </a:rPr>
              <a:t>、或有誤差</a:t>
            </a:r>
            <a:r>
              <a:rPr lang="zh-CN" altLang="en-US" sz="1200" dirty="0" smtClean="0">
                <a:solidFill>
                  <a:schemeClr val="bg1"/>
                </a:solidFill>
                <a:latin typeface="Microsoft YaHei UI" panose="020B0503020204020204" pitchFamily="34" charset="-122"/>
                <a:ea typeface="Microsoft YaHei UI" panose="020B0503020204020204" pitchFamily="34" charset="-122"/>
              </a:rPr>
              <a:t>的動態系統，卡爾曼</a:t>
            </a:r>
            <a:r>
              <a:rPr lang="zh-TW" altLang="en-US" sz="1200" dirty="0" smtClean="0">
                <a:solidFill>
                  <a:schemeClr val="bg1"/>
                </a:solidFill>
                <a:latin typeface="Microsoft YaHei UI" panose="020B0503020204020204" pitchFamily="34" charset="-122"/>
                <a:ea typeface="Microsoft YaHei UI" panose="020B0503020204020204" pitchFamily="34" charset="-122"/>
              </a:rPr>
              <a:t>濾波</a:t>
            </a:r>
            <a:r>
              <a:rPr lang="zh-CN" altLang="en-US" sz="1200" dirty="0" smtClean="0">
                <a:solidFill>
                  <a:schemeClr val="bg1"/>
                </a:solidFill>
                <a:latin typeface="Microsoft YaHei UI" panose="020B0503020204020204" pitchFamily="34" charset="-122"/>
                <a:ea typeface="Microsoft YaHei UI" panose="020B0503020204020204" pitchFamily="34" charset="-122"/>
              </a:rPr>
              <a:t>就可以對系統下一步要做什麼做出有根據的推測。即便有雜訊干擾，卡爾曼通常也能很好的</a:t>
            </a:r>
            <a:r>
              <a:rPr lang="zh-TW" altLang="en-US" sz="1200" dirty="0" smtClean="0">
                <a:solidFill>
                  <a:schemeClr val="bg1"/>
                </a:solidFill>
                <a:latin typeface="Microsoft YaHei UI" panose="020B0503020204020204" pitchFamily="34" charset="-122"/>
                <a:ea typeface="Microsoft YaHei UI" panose="020B0503020204020204" pitchFamily="34" charset="-122"/>
              </a:rPr>
              <a:t>過濾雜訊</a:t>
            </a:r>
            <a:r>
              <a:rPr lang="zh-CN" altLang="en-US" sz="1200" dirty="0" smtClean="0">
                <a:solidFill>
                  <a:schemeClr val="bg1"/>
                </a:solidFill>
                <a:latin typeface="Microsoft YaHei UI" panose="020B0503020204020204" pitchFamily="34" charset="-122"/>
                <a:ea typeface="Microsoft YaHei UI" panose="020B0503020204020204" pitchFamily="34" charset="-122"/>
              </a:rPr>
              <a:t>，找出現象間不易察覺的相關性。</a:t>
            </a:r>
            <a:r>
              <a:rPr lang="zh-TW" altLang="en-US" sz="1200" dirty="0" smtClean="0">
                <a:solidFill>
                  <a:schemeClr val="bg1"/>
                </a:solidFill>
                <a:latin typeface="Microsoft YaHei UI" panose="020B0503020204020204" pitchFamily="34" charset="-122"/>
                <a:ea typeface="Microsoft YaHei UI" panose="020B0503020204020204" pitchFamily="34" charset="-122"/>
              </a:rPr>
              <a:t>而卡爾曼的核心概念就是</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利用</a:t>
            </a:r>
            <a:r>
              <a:rPr lang="zh-TW" altLang="en-US" sz="1200" b="1" u="sng" dirty="0" smtClean="0">
                <a:solidFill>
                  <a:schemeClr val="bg1"/>
                </a:solidFill>
                <a:latin typeface="Microsoft YaHei UI" panose="020B0503020204020204" pitchFamily="34" charset="-122"/>
                <a:ea typeface="Microsoft YaHei UI" panose="020B0503020204020204" pitchFamily="34" charset="-122"/>
              </a:rPr>
              <a:t>上一時刻的估計值</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結合</a:t>
            </a:r>
            <a:r>
              <a:rPr lang="zh-TW" altLang="en-US" sz="1200" b="1" u="sng" dirty="0" smtClean="0">
                <a:solidFill>
                  <a:schemeClr val="bg1"/>
                </a:solidFill>
                <a:latin typeface="Microsoft YaHei UI" panose="020B0503020204020204" pitchFamily="34" charset="-122"/>
                <a:ea typeface="Microsoft YaHei UI" panose="020B0503020204020204" pitchFamily="34" charset="-122"/>
              </a:rPr>
              <a:t>當前時刻的量測值</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得出一當前最佳估計值</a:t>
            </a:r>
            <a:r>
              <a:rPr lang="zh-TW" altLang="en-US" sz="1200" dirty="0" smtClean="0">
                <a:solidFill>
                  <a:schemeClr val="bg1"/>
                </a:solidFill>
                <a:latin typeface="Microsoft YaHei UI" panose="020B0503020204020204" pitchFamily="34" charset="-122"/>
                <a:ea typeface="Microsoft YaHei UI" panose="020B0503020204020204" pitchFamily="34" charset="-122"/>
              </a:rPr>
              <a:t>。</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以</a:t>
            </a:r>
            <a:r>
              <a:rPr lang="en-US" altLang="zh-TW" sz="1200" dirty="0" smtClean="0">
                <a:solidFill>
                  <a:schemeClr val="bg1"/>
                </a:solidFill>
                <a:latin typeface="Microsoft YaHei UI" panose="020B0503020204020204" pitchFamily="34" charset="-122"/>
                <a:ea typeface="Microsoft YaHei UI" panose="020B0503020204020204" pitchFamily="34" charset="-122"/>
              </a:rPr>
              <a:t>IMU</a:t>
            </a:r>
            <a:r>
              <a:rPr lang="zh-TW" altLang="en-US" sz="1200" dirty="0" smtClean="0">
                <a:solidFill>
                  <a:schemeClr val="bg1"/>
                </a:solidFill>
                <a:latin typeface="Microsoft YaHei UI" panose="020B0503020204020204" pitchFamily="34" charset="-122"/>
                <a:ea typeface="Microsoft YaHei UI" panose="020B0503020204020204" pitchFamily="34" charset="-122"/>
              </a:rPr>
              <a:t>來說，車輛在行進間可預期會產生相當多的雜訊</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車子震動、路面顛簸等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，故在</a:t>
            </a:r>
            <a:r>
              <a:rPr lang="en-US" altLang="zh-TW" sz="1200" dirty="0" smtClean="0">
                <a:solidFill>
                  <a:schemeClr val="bg1"/>
                </a:solidFill>
                <a:latin typeface="Microsoft YaHei UI" panose="020B0503020204020204" pitchFamily="34" charset="-122"/>
                <a:ea typeface="Microsoft YaHei UI" panose="020B0503020204020204" pitchFamily="34" charset="-122"/>
              </a:rPr>
              <a:t>raw</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data</a:t>
            </a:r>
            <a:r>
              <a:rPr lang="zh-TW" altLang="en-US" sz="1200" dirty="0" smtClean="0">
                <a:solidFill>
                  <a:schemeClr val="bg1"/>
                </a:solidFill>
                <a:latin typeface="Microsoft YaHei UI" panose="020B0503020204020204" pitchFamily="34" charset="-122"/>
                <a:ea typeface="Microsoft YaHei UI" panose="020B0503020204020204" pitchFamily="34" charset="-122"/>
              </a:rPr>
              <a:t>之上加上卡爾曼濾波能有效過濾這些雜訊並使數值更準確。</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22" name="文字方塊 21"/>
          <p:cNvSpPr txBox="1"/>
          <p:nvPr/>
        </p:nvSpPr>
        <p:spPr>
          <a:xfrm>
            <a:off x="179080" y="1446509"/>
            <a:ext cx="6359743" cy="338554"/>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rgbClr val="0070C0"/>
                </a:solidFill>
              </a:rPr>
              <a:t>卡爾曼濾波觀點</a:t>
            </a:r>
            <a:r>
              <a:rPr lang="en-US" altLang="zh-TW" sz="1600" dirty="0" smtClean="0">
                <a:solidFill>
                  <a:srgbClr val="0070C0"/>
                </a:solidFill>
              </a:rPr>
              <a:t>:</a:t>
            </a:r>
            <a:endParaRPr lang="zh-TW" altLang="en-US" sz="1600" dirty="0">
              <a:solidFill>
                <a:srgbClr val="0070C0"/>
              </a:solidFill>
            </a:endParaRPr>
          </a:p>
        </p:txBody>
      </p:sp>
      <mc:AlternateContent xmlns:mc="http://schemas.openxmlformats.org/markup-compatibility/2006" xmlns:a14="http://schemas.microsoft.com/office/drawing/2010/main">
        <mc:Choice Requires="a14">
          <p:sp>
            <p:nvSpPr>
              <p:cNvPr id="23" name="矩形 22"/>
              <p:cNvSpPr/>
              <p:nvPr/>
            </p:nvSpPr>
            <p:spPr>
              <a:xfrm>
                <a:off x="179081" y="2086713"/>
                <a:ext cx="10537596"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在卡爾曼的視角下，數據在當下 </a:t>
                </a:r>
                <a:r>
                  <a:rPr lang="en-US" altLang="zh-TW" sz="1200" dirty="0" smtClean="0">
                    <a:solidFill>
                      <a:schemeClr val="bg1"/>
                    </a:solidFill>
                    <a:latin typeface="Microsoft YaHei UI" panose="020B0503020204020204" pitchFamily="34" charset="-122"/>
                    <a:ea typeface="Microsoft YaHei UI" panose="020B0503020204020204" pitchFamily="34" charset="-122"/>
                  </a:rPr>
                  <a:t>t </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時的狀態由前一時刻 </a:t>
                </a:r>
                <a:r>
                  <a:rPr lang="en-US" altLang="zh-TW" sz="1200" dirty="0" smtClean="0">
                    <a:solidFill>
                      <a:schemeClr val="bg1"/>
                    </a:solidFill>
                    <a:latin typeface="Microsoft YaHei UI" panose="020B0503020204020204" pitchFamily="34" charset="-122"/>
                    <a:ea typeface="Microsoft YaHei UI" panose="020B0503020204020204" pitchFamily="34" charset="-122"/>
                  </a:rPr>
                  <a:t>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1</a:t>
                </a:r>
                <a:r>
                  <a:rPr lang="zh-TW" altLang="en-US" sz="1200" dirty="0" smtClean="0">
                    <a:solidFill>
                      <a:schemeClr val="bg1"/>
                    </a:solidFill>
                    <a:latin typeface="Microsoft YaHei UI" panose="020B0503020204020204" pitchFamily="34" charset="-122"/>
                    <a:ea typeface="Microsoft YaHei UI" panose="020B0503020204020204" pitchFamily="34" charset="-122"/>
                  </a:rPr>
                  <a:t> 的狀態利用狀態轉換矩陣而得。</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例如一車輛行駛，每時刻位置為</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𝒑</m:t>
                        </m:r>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、速度為</a:t>
                </a:r>
                <a14:m>
                  <m:oMath xmlns:m="http://schemas.openxmlformats.org/officeDocument/2006/math">
                    <m:sSub>
                      <m:sSubPr>
                        <m:ctrlPr>
                          <a:rPr lang="en-US" altLang="zh-TW" sz="1200" b="1" i="1">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𝒗</m:t>
                        </m:r>
                      </m:e>
                      <m:sub>
                        <m:r>
                          <a:rPr lang="en-US" altLang="zh-TW" sz="1200" b="1" i="1">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，狀態</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acc>
                          <m:accPr>
                            <m:chr m:val="̂"/>
                            <m:ctrlPr>
                              <a:rPr lang="en-US" altLang="zh-TW" sz="1200" b="1" i="1" smtClean="0">
                                <a:solidFill>
                                  <a:schemeClr val="bg1"/>
                                </a:solidFill>
                                <a:latin typeface="Cambria Math" panose="02040503050406030204" pitchFamily="18" charset="0"/>
                                <a:ea typeface="Microsoft YaHei UI" panose="020B0503020204020204" pitchFamily="34" charset="-122"/>
                              </a:rPr>
                            </m:ctrlPr>
                          </m:accPr>
                          <m:e>
                            <m:r>
                              <a:rPr lang="en-US" altLang="zh-TW" sz="1200" b="1" i="1" smtClean="0">
                                <a:solidFill>
                                  <a:schemeClr val="bg1"/>
                                </a:solidFill>
                                <a:latin typeface="Cambria Math" panose="02040503050406030204" pitchFamily="18" charset="0"/>
                                <a:ea typeface="Microsoft YaHei UI" panose="020B0503020204020204" pitchFamily="34" charset="-122"/>
                              </a:rPr>
                              <m:t>𝒙</m:t>
                            </m:r>
                          </m:e>
                        </m:acc>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則</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179081" y="2086713"/>
                <a:ext cx="10537596" cy="461665"/>
              </a:xfrm>
              <a:prstGeom prst="rect">
                <a:avLst/>
              </a:prstGeom>
              <a:blipFill>
                <a:blip r:embed="rId3"/>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79080" y="3626844"/>
                <a:ext cx="12012919"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而在一般情況下，狀態不一定能像速度與位置具有</a:t>
                </a:r>
                <a:r>
                  <a:rPr lang="zh-TW" altLang="en-US" sz="1200" b="1" dirty="0" smtClean="0">
                    <a:solidFill>
                      <a:schemeClr val="bg1"/>
                    </a:solidFill>
                    <a:latin typeface="Microsoft YaHei UI" panose="020B0503020204020204" pitchFamily="34" charset="-122"/>
                    <a:ea typeface="Microsoft YaHei UI" panose="020B0503020204020204" pitchFamily="34" charset="-122"/>
                  </a:rPr>
                  <a:t>絕對的正相關</a:t>
                </a:r>
                <a:r>
                  <a:rPr lang="zh-TW" altLang="en-US" sz="1200" dirty="0" smtClean="0">
                    <a:solidFill>
                      <a:schemeClr val="bg1"/>
                    </a:solidFill>
                    <a:latin typeface="Microsoft YaHei UI" panose="020B0503020204020204" pitchFamily="34" charset="-122"/>
                    <a:ea typeface="Microsoft YaHei UI" panose="020B0503020204020204" pitchFamily="34" charset="-122"/>
                  </a:rPr>
                  <a:t>，可能是由線性回歸或類似方法得出的最佳方程式。而為了取得資料間完整的相關性，</a:t>
                </a:r>
                <a:r>
                  <a:rPr lang="zh-TW" altLang="en-US" sz="1200" dirty="0">
                    <a:solidFill>
                      <a:schemeClr val="bg1"/>
                    </a:solidFill>
                    <a:latin typeface="Microsoft YaHei UI" panose="020B0503020204020204" pitchFamily="34" charset="-122"/>
                    <a:ea typeface="Microsoft YaHei UI" panose="020B0503020204020204" pitchFamily="34" charset="-122"/>
                  </a:rPr>
                  <a:t>導入</a:t>
                </a:r>
                <a:r>
                  <a:rPr lang="zh-TW" altLang="en-US" sz="1200" b="1" dirty="0" smtClean="0">
                    <a:solidFill>
                      <a:schemeClr val="bg1"/>
                    </a:solidFill>
                    <a:latin typeface="Microsoft YaHei UI" panose="020B0503020204020204" pitchFamily="34" charset="-122"/>
                    <a:ea typeface="Microsoft YaHei UI" panose="020B0503020204020204" pitchFamily="34" charset="-122"/>
                  </a:rPr>
                  <a:t>共變異矩陣</a:t>
                </a:r>
                <a14:m>
                  <m:oMath xmlns:m="http://schemas.openxmlformats.org/officeDocument/2006/math">
                    <m:sSub>
                      <m:sSubPr>
                        <m:ctrlPr>
                          <a:rPr lang="en-US" altLang="zh-TW" sz="1200" b="1" i="1" smtClean="0">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𝑷</m:t>
                        </m:r>
                      </m:e>
                      <m:sub>
                        <m:r>
                          <a:rPr lang="en-US" altLang="zh-TW" sz="1200" b="1" i="1" smtClean="0">
                            <a:solidFill>
                              <a:schemeClr val="bg1"/>
                            </a:solidFill>
                            <a:latin typeface="Cambria Math" panose="02040503050406030204" pitchFamily="18" charset="0"/>
                          </a:rPr>
                          <m:t>𝒌</m:t>
                        </m:r>
                      </m:sub>
                    </m:sSub>
                    <m:r>
                      <a:rPr lang="zh-TW" altLang="en-US" sz="1200" b="1" i="1" smtClean="0">
                        <a:solidFill>
                          <a:schemeClr val="bg1"/>
                        </a:solidFill>
                        <a:latin typeface="Cambria Math" panose="02040503050406030204" pitchFamily="18" charset="0"/>
                      </a:rPr>
                      <m:t>，</m:t>
                    </m:r>
                  </m:oMath>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CN" altLang="en-US" sz="1200" dirty="0">
                    <a:solidFill>
                      <a:schemeClr val="bg1"/>
                    </a:solidFill>
                    <a:latin typeface="Microsoft YaHei UI" panose="020B0503020204020204" pitchFamily="34" charset="-122"/>
                    <a:ea typeface="Microsoft YaHei UI" panose="020B0503020204020204" pitchFamily="34" charset="-122"/>
                  </a:rPr>
                  <a:t>矩陣的每個值是第 </a:t>
                </a:r>
                <a14:m>
                  <m:oMath xmlns:m="http://schemas.openxmlformats.org/officeDocument/2006/math">
                    <m:r>
                      <a:rPr lang="en-US" altLang="zh-CN" sz="1200" b="1" i="1">
                        <a:solidFill>
                          <a:schemeClr val="bg1"/>
                        </a:solidFill>
                        <a:latin typeface="Cambria Math" panose="02040503050406030204" pitchFamily="18" charset="0"/>
                        <a:ea typeface="Microsoft YaHei UI" panose="020B0503020204020204" pitchFamily="34" charset="-122"/>
                      </a:rPr>
                      <m:t>𝒊</m:t>
                    </m:r>
                  </m:oMath>
                </a14:m>
                <a:r>
                  <a:rPr lang="en-US" altLang="zh-CN" sz="1200" dirty="0">
                    <a:solidFill>
                      <a:schemeClr val="bg1"/>
                    </a:solidFill>
                    <a:latin typeface="Microsoft YaHei UI" panose="020B0503020204020204" pitchFamily="34" charset="-122"/>
                    <a:ea typeface="Microsoft YaHei UI" panose="020B0503020204020204" pitchFamily="34" charset="-122"/>
                  </a:rPr>
                  <a:t> </a:t>
                </a:r>
                <a:r>
                  <a:rPr lang="zh-CN" altLang="en-US" sz="1200" dirty="0">
                    <a:solidFill>
                      <a:schemeClr val="bg1"/>
                    </a:solidFill>
                    <a:latin typeface="Microsoft YaHei UI" panose="020B0503020204020204" pitchFamily="34" charset="-122"/>
                    <a:ea typeface="Microsoft YaHei UI" panose="020B0503020204020204" pitchFamily="34" charset="-122"/>
                  </a:rPr>
                  <a:t>個變數和第 </a:t>
                </a:r>
                <a14:m>
                  <m:oMath xmlns:m="http://schemas.openxmlformats.org/officeDocument/2006/math">
                    <m:r>
                      <a:rPr lang="en-US" altLang="zh-CN" sz="1200" b="1" i="1" dirty="0">
                        <a:solidFill>
                          <a:schemeClr val="bg1"/>
                        </a:solidFill>
                        <a:latin typeface="Cambria Math" panose="02040503050406030204" pitchFamily="18" charset="0"/>
                        <a:ea typeface="Microsoft YaHei UI" panose="020B0503020204020204" pitchFamily="34" charset="-122"/>
                      </a:rPr>
                      <m:t>𝒋</m:t>
                    </m:r>
                  </m:oMath>
                </a14:m>
                <a:r>
                  <a:rPr lang="en-US" altLang="zh-CN" sz="1200" dirty="0">
                    <a:solidFill>
                      <a:schemeClr val="bg1"/>
                    </a:solidFill>
                    <a:latin typeface="Microsoft YaHei UI" panose="020B0503020204020204" pitchFamily="34" charset="-122"/>
                    <a:ea typeface="Microsoft YaHei UI" panose="020B0503020204020204" pitchFamily="34" charset="-122"/>
                  </a:rPr>
                  <a:t> </a:t>
                </a:r>
                <a:r>
                  <a:rPr lang="zh-CN" altLang="en-US" sz="1200" dirty="0">
                    <a:solidFill>
                      <a:schemeClr val="bg1"/>
                    </a:solidFill>
                    <a:latin typeface="Microsoft YaHei UI" panose="020B0503020204020204" pitchFamily="34" charset="-122"/>
                    <a:ea typeface="Microsoft YaHei UI" panose="020B0503020204020204" pitchFamily="34" charset="-122"/>
                  </a:rPr>
                  <a:t>個變數之間的相關程度</a:t>
                </a:r>
                <a:r>
                  <a:rPr lang="zh-TW" altLang="en-US"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smtClean="0">
                    <a:solidFill>
                      <a:schemeClr val="bg1"/>
                    </a:solidFill>
                    <a:latin typeface="Microsoft YaHei UI" panose="020B0503020204020204" pitchFamily="34" charset="-122"/>
                    <a:ea typeface="Microsoft YaHei UI" panose="020B0503020204020204" pitchFamily="34" charset="-122"/>
                  </a:rPr>
                  <a:t>我們</a:t>
                </a:r>
                <a:r>
                  <a:rPr lang="zh-TW" altLang="en-US" sz="1200" dirty="0" smtClean="0">
                    <a:solidFill>
                      <a:schemeClr val="bg1"/>
                    </a:solidFill>
                    <a:latin typeface="Microsoft YaHei UI" panose="020B0503020204020204" pitchFamily="34" charset="-122"/>
                    <a:ea typeface="Microsoft YaHei UI" panose="020B0503020204020204" pitchFamily="34" charset="-122"/>
                  </a:rPr>
                  <a:t>可以</a:t>
                </a:r>
                <a:r>
                  <a:rPr lang="zh-CN" altLang="en-US" sz="1200" dirty="0" smtClean="0">
                    <a:solidFill>
                      <a:schemeClr val="bg1"/>
                    </a:solidFill>
                    <a:latin typeface="Microsoft YaHei UI" panose="020B0503020204020204" pitchFamily="34" charset="-122"/>
                    <a:ea typeface="Microsoft YaHei UI" panose="020B0503020204020204" pitchFamily="34" charset="-122"/>
                  </a:rPr>
                  <a:t>用 </a:t>
                </a:r>
                <a14:m>
                  <m:oMath xmlns:m="http://schemas.openxmlformats.org/officeDocument/2006/math">
                    <m:nary>
                      <m:naryPr>
                        <m:chr m:val="∑"/>
                        <m:subHide m:val="on"/>
                        <m:supHide m:val="on"/>
                        <m:ctrlPr>
                          <a:rPr lang="zh-CN" altLang="en-US" sz="1200" b="1" i="1">
                            <a:solidFill>
                              <a:schemeClr val="bg1"/>
                            </a:solidFill>
                            <a:latin typeface="Cambria Math" panose="02040503050406030204" pitchFamily="18" charset="0"/>
                            <a:ea typeface="Microsoft YaHei UI" panose="020B0503020204020204" pitchFamily="34" charset="-122"/>
                          </a:rPr>
                        </m:ctrlPr>
                      </m:naryPr>
                      <m:sub/>
                      <m:sup/>
                      <m:e>
                        <m:r>
                          <a:rPr lang="en-US" altLang="zh-CN" sz="1200" b="1" i="1">
                            <a:solidFill>
                              <a:schemeClr val="bg1"/>
                            </a:solidFill>
                            <a:latin typeface="Cambria Math" panose="02040503050406030204" pitchFamily="18" charset="0"/>
                            <a:ea typeface="Microsoft YaHei UI" panose="020B0503020204020204" pitchFamily="34" charset="-122"/>
                          </a:rPr>
                          <m:t>𝒊𝒋</m:t>
                        </m:r>
                      </m:e>
                    </m:nary>
                  </m:oMath>
                </a14:m>
                <a:r>
                  <a:rPr lang="zh-CN" altLang="en-US" sz="1200" dirty="0">
                    <a:solidFill>
                      <a:schemeClr val="bg1"/>
                    </a:solidFill>
                    <a:latin typeface="Microsoft YaHei UI" panose="020B0503020204020204" pitchFamily="34" charset="-122"/>
                    <a:ea typeface="Microsoft YaHei UI" panose="020B0503020204020204" pitchFamily="34" charset="-122"/>
                  </a:rPr>
                  <a:t>表示</a:t>
                </a:r>
                <a:r>
                  <a:rPr lang="zh-TW" altLang="en-US" sz="1200" dirty="0">
                    <a:solidFill>
                      <a:schemeClr val="bg1"/>
                    </a:solidFill>
                    <a:latin typeface="Microsoft YaHei UI" panose="020B0503020204020204" pitchFamily="34" charset="-122"/>
                    <a:ea typeface="Microsoft YaHei UI" panose="020B0503020204020204" pitchFamily="34" charset="-122"/>
                  </a:rPr>
                  <a:t>共變異</a:t>
                </a:r>
                <a:r>
                  <a:rPr lang="zh-CN" altLang="en-US" sz="1200" dirty="0" smtClean="0">
                    <a:solidFill>
                      <a:schemeClr val="bg1"/>
                    </a:solidFill>
                    <a:latin typeface="Microsoft YaHei UI" panose="020B0503020204020204" pitchFamily="34" charset="-122"/>
                    <a:ea typeface="Microsoft YaHei UI" panose="020B0503020204020204" pitchFamily="34" charset="-122"/>
                  </a:rPr>
                  <a:t>矩陣</a:t>
                </a:r>
                <a:r>
                  <a:rPr lang="zh-TW" altLang="en-US" sz="1200" dirty="0" smtClean="0">
                    <a:solidFill>
                      <a:schemeClr val="bg1"/>
                    </a:solidFill>
                    <a:latin typeface="Microsoft YaHei UI" panose="020B0503020204020204" pitchFamily="34" charset="-122"/>
                    <a:ea typeface="Microsoft YaHei UI" panose="020B0503020204020204" pitchFamily="34" charset="-122"/>
                  </a:rPr>
                  <a:t>，且共變異矩陣具有以下特性</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179080" y="3626844"/>
                <a:ext cx="12012919" cy="461665"/>
              </a:xfrm>
              <a:prstGeom prst="rect">
                <a:avLst/>
              </a:prstGeom>
              <a:blipFill>
                <a:blip r:embed="rId4"/>
                <a:stretch>
                  <a:fillRect t="-18421" b="-94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79081" y="4894237"/>
                <a:ext cx="12012919"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利用上述特性結合推導出的轉換矩陣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𝑭</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將共變異矩陣一同轉換至下一狀態</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179081" y="4894237"/>
                <a:ext cx="12012919" cy="276999"/>
              </a:xfrm>
              <a:prstGeom prst="rect">
                <a:avLst/>
              </a:prstGeom>
              <a:blipFill>
                <a:blip r:embed="rId5"/>
                <a:stretch>
                  <a:fillRect t="-2222" b="-17778"/>
                </a:stretch>
              </a:blipFill>
            </p:spPr>
            <p:txBody>
              <a:bodyPr/>
              <a:lstStyle/>
              <a:p>
                <a:r>
                  <a:rPr lang="zh-TW" altLang="en-US">
                    <a:noFill/>
                  </a:rPr>
                  <a:t> </a:t>
                </a:r>
              </a:p>
            </p:txBody>
          </p:sp>
        </mc:Fallback>
      </mc:AlternateContent>
      <p:sp>
        <p:nvSpPr>
          <p:cNvPr id="46" name="文字方塊 45"/>
          <p:cNvSpPr txBox="1"/>
          <p:nvPr/>
        </p:nvSpPr>
        <p:spPr>
          <a:xfrm>
            <a:off x="179080" y="1778936"/>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1.</a:t>
            </a:r>
            <a:r>
              <a:rPr lang="zh-TW" altLang="en-US" sz="1400" dirty="0" smtClean="0">
                <a:solidFill>
                  <a:schemeClr val="bg1"/>
                </a:solidFill>
              </a:rPr>
              <a:t> 物體的狀態</a:t>
            </a:r>
            <a:r>
              <a:rPr lang="en-US" altLang="zh-TW" sz="1400" dirty="0" smtClean="0">
                <a:solidFill>
                  <a:schemeClr val="bg1"/>
                </a:solidFill>
              </a:rPr>
              <a:t>:</a:t>
            </a:r>
            <a:endParaRPr lang="zh-TW" altLang="en-US" sz="1400" dirty="0">
              <a:solidFill>
                <a:schemeClr val="bg1"/>
              </a:solidFill>
            </a:endParaRPr>
          </a:p>
        </p:txBody>
      </p:sp>
      <p:grpSp>
        <p:nvGrpSpPr>
          <p:cNvPr id="45" name="群組 44"/>
          <p:cNvGrpSpPr/>
          <p:nvPr/>
        </p:nvGrpSpPr>
        <p:grpSpPr>
          <a:xfrm>
            <a:off x="1587259" y="2638924"/>
            <a:ext cx="8834888" cy="804155"/>
            <a:chOff x="1587259" y="2638924"/>
            <a:chExt cx="8834888" cy="804155"/>
          </a:xfrm>
        </p:grpSpPr>
        <p:grpSp>
          <p:nvGrpSpPr>
            <p:cNvPr id="44" name="群組 43"/>
            <p:cNvGrpSpPr/>
            <p:nvPr/>
          </p:nvGrpSpPr>
          <p:grpSpPr>
            <a:xfrm>
              <a:off x="1587259" y="2638924"/>
              <a:ext cx="8834888" cy="804155"/>
              <a:chOff x="2301813" y="2690369"/>
              <a:chExt cx="8834888" cy="804155"/>
            </a:xfrm>
          </p:grpSpPr>
          <p:grpSp>
            <p:nvGrpSpPr>
              <p:cNvPr id="14" name="群組 13"/>
              <p:cNvGrpSpPr/>
              <p:nvPr/>
            </p:nvGrpSpPr>
            <p:grpSpPr>
              <a:xfrm>
                <a:off x="2620014" y="2798462"/>
                <a:ext cx="1644104" cy="577623"/>
                <a:chOff x="4084606" y="3539754"/>
                <a:chExt cx="1644104" cy="577623"/>
              </a:xfrm>
            </p:grpSpPr>
            <mc:AlternateContent xmlns:mc="http://schemas.openxmlformats.org/markup-compatibility/2006" xmlns:a14="http://schemas.microsoft.com/office/drawing/2010/main">
              <mc:Choice Requires="a14">
                <p:sp>
                  <p:nvSpPr>
                    <p:cNvPr id="7" name="文字方塊 6"/>
                    <p:cNvSpPr txBox="1"/>
                    <p:nvPr/>
                  </p:nvSpPr>
                  <p:spPr>
                    <a:xfrm>
                      <a:off x="4084606" y="3539754"/>
                      <a:ext cx="1644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sSub>
                              <m:sSubPr>
                                <m:ctrlPr>
                                  <a:rPr lang="en-US" altLang="zh-TW" sz="1400" b="0" i="1" smtClean="0">
                                    <a:solidFill>
                                      <a:schemeClr val="bg1"/>
                                    </a:solidFill>
                                    <a:latin typeface="Cambria Math" panose="02040503050406030204" pitchFamily="18" charset="0"/>
                                    <a:ea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𝑣</m:t>
                                </m:r>
                              </m:e>
                              <m:sub>
                                <m:r>
                                  <a:rPr lang="en-US" altLang="zh-TW" sz="1400" b="0" i="1" smtClean="0">
                                    <a:solidFill>
                                      <a:schemeClr val="bg1"/>
                                    </a:solidFill>
                                    <a:latin typeface="Cambria Math" panose="02040503050406030204" pitchFamily="18" charset="0"/>
                                    <a:ea typeface="Cambria Math" panose="02040503050406030204" pitchFamily="18" charset="0"/>
                                  </a:rPr>
                                  <m:t>𝑘</m:t>
                                </m:r>
                                <m:r>
                                  <a:rPr lang="en-US" altLang="zh-TW" sz="1400" b="0" i="1" smtClean="0">
                                    <a:solidFill>
                                      <a:schemeClr val="bg1"/>
                                    </a:solidFill>
                                    <a:latin typeface="Cambria Math" panose="02040503050406030204" pitchFamily="18" charset="0"/>
                                    <a:ea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4084606" y="3539754"/>
                      <a:ext cx="1644104" cy="215444"/>
                    </a:xfrm>
                    <a:prstGeom prst="rect">
                      <a:avLst/>
                    </a:prstGeom>
                    <a:blipFill>
                      <a:blip r:embed="rId6"/>
                      <a:stretch>
                        <a:fillRect l="-2602" r="-743" b="-2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084606" y="3901933"/>
                      <a:ext cx="85626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4084606" y="3901933"/>
                      <a:ext cx="856260" cy="215444"/>
                    </a:xfrm>
                    <a:prstGeom prst="rect">
                      <a:avLst/>
                    </a:prstGeom>
                    <a:blipFill>
                      <a:blip r:embed="rId7"/>
                      <a:stretch>
                        <a:fillRect l="-2857" r="-1429" b="-1714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p:cNvSpPr txBox="1"/>
                  <p:nvPr/>
                </p:nvSpPr>
                <p:spPr>
                  <a:xfrm>
                    <a:off x="4674514" y="2821116"/>
                    <a:ext cx="2992166"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m:t>
                              </m:r>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d>
                            <m:dPr>
                              <m:begChr m:val="["/>
                              <m:endChr m:val="]"/>
                              <m:ctrlPr>
                                <a:rPr lang="en-US" altLang="zh-TW" sz="1400" i="1" smtClean="0">
                                  <a:solidFill>
                                    <a:schemeClr val="bg1"/>
                                  </a:solidFill>
                                  <a:latin typeface="Cambria Math" panose="02040503050406030204" pitchFamily="18" charset="0"/>
                                </a:rPr>
                              </m:ctrlPr>
                            </m:dPr>
                            <m:e>
                              <m:f>
                                <m:fPr>
                                  <m:type m:val="noBar"/>
                                  <m:ctrlPr>
                                    <a:rPr lang="en-US" altLang="zh-TW" sz="1400" i="1" smtClean="0">
                                      <a:solidFill>
                                        <a:schemeClr val="bg1"/>
                                      </a:solidFill>
                                      <a:latin typeface="Cambria Math" panose="02040503050406030204" pitchFamily="18" charset="0"/>
                                    </a:rPr>
                                  </m:ctrlPr>
                                </m:fPr>
                                <m:num>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num>
                                <m:den>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den>
                              </m:f>
                            </m:e>
                          </m:d>
                          <m:r>
                            <a:rPr lang="en-US" altLang="zh-TW" sz="1400" b="0" i="1" smtClean="0">
                              <a:solidFill>
                                <a:schemeClr val="bg1"/>
                              </a:solidFill>
                              <a:latin typeface="Cambria Math" panose="02040503050406030204" pitchFamily="18" charset="0"/>
                            </a:rPr>
                            <m:t>= </m:t>
                          </m:r>
                          <m:d>
                            <m:dPr>
                              <m:begChr m:val="["/>
                              <m:endChr m:val="]"/>
                              <m:ctrlPr>
                                <a:rPr lang="en-US" altLang="zh-TW" sz="1400" b="0" i="1" smtClean="0">
                                  <a:solidFill>
                                    <a:schemeClr val="bg1"/>
                                  </a:solidFill>
                                  <a:latin typeface="Cambria Math" panose="02040503050406030204" pitchFamily="18" charset="0"/>
                                </a:rPr>
                              </m:ctrlPr>
                            </m:dPr>
                            <m:e>
                              <m:m>
                                <m:mPr>
                                  <m:mcs>
                                    <m:mc>
                                      <m:mcPr>
                                        <m:count m:val="2"/>
                                        <m:mcJc m:val="center"/>
                                      </m:mcPr>
                                    </m:mc>
                                  </m:mcs>
                                  <m:ctrlPr>
                                    <a:rPr lang="en-US" altLang="zh-TW" sz="1400" b="0" i="1" smtClean="0">
                                      <a:solidFill>
                                        <a:schemeClr val="bg1"/>
                                      </a:solidFill>
                                      <a:latin typeface="Cambria Math" panose="02040503050406030204" pitchFamily="18" charset="0"/>
                                    </a:rPr>
                                  </m:ctrlPr>
                                </m:mPr>
                                <m:mr>
                                  <m:e>
                                    <m:r>
                                      <m:rPr>
                                        <m:brk m:alnAt="7"/>
                                      </m:rPr>
                                      <a:rPr lang="en-US" altLang="zh-TW" sz="1400" b="0" i="1" smtClean="0">
                                        <a:solidFill>
                                          <a:schemeClr val="bg1"/>
                                        </a:solidFill>
                                        <a:latin typeface="Cambria Math" panose="02040503050406030204" pitchFamily="18" charset="0"/>
                                      </a:rPr>
                                      <m:t>1</m:t>
                                    </m:r>
                                  </m:e>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mr>
                                <m:mr>
                                  <m:e>
                                    <m:r>
                                      <a:rPr lang="en-US" altLang="zh-TW" sz="1400" b="0" i="1" smtClean="0">
                                        <a:solidFill>
                                          <a:schemeClr val="bg1"/>
                                        </a:solidFill>
                                        <a:latin typeface="Cambria Math" panose="02040503050406030204" pitchFamily="18" charset="0"/>
                                      </a:rPr>
                                      <m:t>0</m:t>
                                    </m:r>
                                  </m:e>
                                  <m:e>
                                    <m:r>
                                      <a:rPr lang="en-US" altLang="zh-TW" sz="1400" b="0" i="1" smtClean="0">
                                        <a:solidFill>
                                          <a:schemeClr val="bg1"/>
                                        </a:solidFill>
                                        <a:latin typeface="Cambria Math" panose="02040503050406030204" pitchFamily="18" charset="0"/>
                                      </a:rPr>
                                      <m:t>1</m:t>
                                    </m:r>
                                  </m:e>
                                </m:mr>
                              </m:m>
                            </m:e>
                          </m:d>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𝐹</m:t>
                              </m:r>
                            </m:e>
                            <m:sub>
                              <m:r>
                                <a:rPr lang="en-US" altLang="zh-TW" sz="1400" b="0" i="1" smtClean="0">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i="1">
                                      <a:solidFill>
                                        <a:schemeClr val="bg1"/>
                                      </a:solidFill>
                                      <a:latin typeface="Cambria Math" panose="02040503050406030204" pitchFamily="18" charset="0"/>
                                    </a:rPr>
                                    <m:t>𝑥</m:t>
                                  </m:r>
                                </m:e>
                              </m:acc>
                            </m:e>
                            <m:sub>
                              <m:r>
                                <a:rPr lang="en-US" altLang="zh-TW" sz="1400" i="1">
                                  <a:solidFill>
                                    <a:schemeClr val="bg1"/>
                                  </a:solidFill>
                                  <a:latin typeface="Cambria Math" panose="02040503050406030204" pitchFamily="18" charset="0"/>
                                </a:rPr>
                                <m:t>𝑘</m:t>
                              </m:r>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4674514" y="2821116"/>
                    <a:ext cx="2992166" cy="479427"/>
                  </a:xfrm>
                  <a:prstGeom prst="rect">
                    <a:avLst/>
                  </a:prstGeom>
                  <a:blipFill>
                    <a:blip r:embed="rId8"/>
                    <a:stretch>
                      <a:fillRect l="-408" r="-204" b="-37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008992" y="2922329"/>
                    <a:ext cx="3127709" cy="400302"/>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→則</a:t>
                    </a:r>
                    <a14:m>
                      <m:oMath xmlns:m="http://schemas.openxmlformats.org/officeDocument/2006/math">
                        <m:d>
                          <m:dPr>
                            <m:begChr m:val="["/>
                            <m:endChr m:val="]"/>
                            <m:ctrlPr>
                              <a:rPr lang="en-US" altLang="zh-TW" sz="1200" i="1">
                                <a:solidFill>
                                  <a:schemeClr val="bg1"/>
                                </a:solidFill>
                                <a:latin typeface="Cambria Math" panose="02040503050406030204" pitchFamily="18" charset="0"/>
                              </a:rPr>
                            </m:ctrlPr>
                          </m:dPr>
                          <m:e>
                            <m:m>
                              <m:mPr>
                                <m:mcs>
                                  <m:mc>
                                    <m:mcPr>
                                      <m:count m:val="2"/>
                                      <m:mcJc m:val="center"/>
                                    </m:mcPr>
                                  </m:mc>
                                </m:mcs>
                                <m:ctrlPr>
                                  <a:rPr lang="en-US" altLang="zh-TW" sz="1200" i="1">
                                    <a:solidFill>
                                      <a:schemeClr val="bg1"/>
                                    </a:solidFill>
                                    <a:latin typeface="Cambria Math" panose="02040503050406030204" pitchFamily="18" charset="0"/>
                                  </a:rPr>
                                </m:ctrlPr>
                              </m:mPr>
                              <m:mr>
                                <m:e>
                                  <m:r>
                                    <m:rPr>
                                      <m:brk m:alnAt="7"/>
                                    </m:rPr>
                                    <a:rPr lang="en-US" altLang="zh-TW" sz="1200" i="1">
                                      <a:solidFill>
                                        <a:schemeClr val="bg1"/>
                                      </a:solidFill>
                                      <a:latin typeface="Cambria Math" panose="02040503050406030204" pitchFamily="18" charset="0"/>
                                    </a:rPr>
                                    <m:t>1</m:t>
                                  </m:r>
                                </m:e>
                                <m:e>
                                  <m:r>
                                    <a:rPr lang="en-US" altLang="zh-TW" sz="1200" i="1">
                                      <a:solidFill>
                                        <a:schemeClr val="bg1"/>
                                      </a:solidFill>
                                      <a:latin typeface="Cambria Math" panose="02040503050406030204" pitchFamily="18" charset="0"/>
                                      <a:ea typeface="Cambria Math" panose="02040503050406030204" pitchFamily="18" charset="0"/>
                                    </a:rPr>
                                    <m:t>∆</m:t>
                                  </m:r>
                                  <m:r>
                                    <a:rPr lang="en-US" altLang="zh-TW" sz="1200" i="1">
                                      <a:solidFill>
                                        <a:schemeClr val="bg1"/>
                                      </a:solidFill>
                                      <a:latin typeface="Cambria Math" panose="02040503050406030204" pitchFamily="18" charset="0"/>
                                      <a:ea typeface="Cambria Math" panose="02040503050406030204" pitchFamily="18" charset="0"/>
                                    </a:rPr>
                                    <m:t>𝑡</m:t>
                                  </m:r>
                                </m:e>
                              </m:mr>
                              <m:mr>
                                <m:e>
                                  <m:r>
                                    <a:rPr lang="en-US" altLang="zh-TW" sz="1200" i="1">
                                      <a:solidFill>
                                        <a:schemeClr val="bg1"/>
                                      </a:solidFill>
                                      <a:latin typeface="Cambria Math" panose="02040503050406030204" pitchFamily="18" charset="0"/>
                                    </a:rPr>
                                    <m:t>0</m:t>
                                  </m:r>
                                </m:e>
                                <m:e>
                                  <m:r>
                                    <a:rPr lang="en-US" altLang="zh-TW" sz="1200" i="1">
                                      <a:solidFill>
                                        <a:schemeClr val="bg1"/>
                                      </a:solidFill>
                                      <a:latin typeface="Cambria Math" panose="02040503050406030204" pitchFamily="18" charset="0"/>
                                    </a:rPr>
                                    <m:t>1</m:t>
                                  </m:r>
                                </m:e>
                              </m:mr>
                            </m:m>
                          </m:e>
                        </m:d>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為狀態轉換矩陣，以</a:t>
                    </a:r>
                    <a14:m>
                      <m:oMath xmlns:m="http://schemas.openxmlformats.org/officeDocument/2006/math">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𝐹</m:t>
                            </m:r>
                          </m:e>
                          <m:sub>
                            <m:r>
                              <a:rPr lang="en-US" altLang="zh-TW" sz="1200" i="1">
                                <a:solidFill>
                                  <a:schemeClr val="bg1"/>
                                </a:solidFill>
                                <a:latin typeface="Cambria Math" panose="02040503050406030204" pitchFamily="18" charset="0"/>
                              </a:rPr>
                              <m:t>𝑘</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表示</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8008992" y="2922329"/>
                    <a:ext cx="3127709" cy="400302"/>
                  </a:xfrm>
                  <a:prstGeom prst="rect">
                    <a:avLst/>
                  </a:prstGeom>
                  <a:blipFill>
                    <a:blip r:embed="rId9"/>
                    <a:stretch>
                      <a:fillRect l="-195"/>
                    </a:stretch>
                  </a:blipFill>
                </p:spPr>
                <p:txBody>
                  <a:bodyPr/>
                  <a:lstStyle/>
                  <a:p>
                    <a:r>
                      <a:rPr lang="zh-TW" altLang="en-US">
                        <a:noFill/>
                      </a:rPr>
                      <a:t> </a:t>
                    </a:r>
                  </a:p>
                </p:txBody>
              </p:sp>
            </mc:Fallback>
          </mc:AlternateContent>
          <p:sp>
            <p:nvSpPr>
              <p:cNvPr id="48" name="矩形 47"/>
              <p:cNvSpPr/>
              <p:nvPr/>
            </p:nvSpPr>
            <p:spPr>
              <a:xfrm>
                <a:off x="2301813" y="2690369"/>
                <a:ext cx="8610601" cy="8041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
          <p:nvSpPr>
            <p:cNvPr id="50" name="左大括弧 49"/>
            <p:cNvSpPr/>
            <p:nvPr/>
          </p:nvSpPr>
          <p:spPr>
            <a:xfrm>
              <a:off x="1757833" y="2747512"/>
              <a:ext cx="147627" cy="606594"/>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grpSp>
        <p:nvGrpSpPr>
          <p:cNvPr id="47" name="群組 46"/>
          <p:cNvGrpSpPr/>
          <p:nvPr/>
        </p:nvGrpSpPr>
        <p:grpSpPr>
          <a:xfrm>
            <a:off x="4370865" y="4179055"/>
            <a:ext cx="3450269" cy="545979"/>
            <a:chOff x="4460404" y="4206267"/>
            <a:chExt cx="3450269" cy="545979"/>
          </a:xfrm>
        </p:grpSpPr>
        <mc:AlternateContent xmlns:mc="http://schemas.openxmlformats.org/markup-compatibility/2006" xmlns:a14="http://schemas.microsoft.com/office/drawing/2010/main">
          <mc:Choice Requires="a14">
            <p:sp>
              <p:nvSpPr>
                <p:cNvPr id="39" name="文字方塊 38"/>
                <p:cNvSpPr txBox="1"/>
                <p:nvPr/>
              </p:nvSpPr>
              <p:spPr>
                <a:xfrm>
                  <a:off x="4460404" y="4230500"/>
                  <a:ext cx="3450269"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𝐶𝑜𝑣</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𝑥</m:t>
                            </m:r>
                          </m:e>
                        </m:d>
                        <m:r>
                          <a:rPr lang="en-US" altLang="zh-TW" sz="1400" b="0" i="1" smtClean="0">
                            <a:solidFill>
                              <a:schemeClr val="bg1"/>
                            </a:solidFill>
                            <a:latin typeface="Cambria Math" panose="02040503050406030204" pitchFamily="18" charset="0"/>
                          </a:rPr>
                          <m:t>= </m:t>
                        </m:r>
                        <m:nary>
                          <m:naryPr>
                            <m:chr m:val="∑"/>
                            <m:subHide m:val="on"/>
                            <m:supHide m:val="on"/>
                            <m:ctrlPr>
                              <a:rPr lang="en-US" altLang="zh-TW" sz="1400" b="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𝑖𝑗</m:t>
                            </m:r>
                          </m:e>
                        </m:nary>
                        <m:r>
                          <a:rPr lang="en-US" altLang="zh-TW" sz="1400" b="0" i="1" smtClean="0">
                            <a:solidFill>
                              <a:schemeClr val="bg1"/>
                            </a:solidFill>
                            <a:latin typeface="Cambria Math" panose="02040503050406030204" pitchFamily="18" charset="0"/>
                          </a:rPr>
                          <m:t> ; </m:t>
                        </m:r>
                        <m:r>
                          <a:rPr lang="en-US" altLang="zh-TW" sz="1400" b="0" i="1" smtClean="0">
                            <a:solidFill>
                              <a:schemeClr val="bg1"/>
                            </a:solidFill>
                            <a:latin typeface="Cambria Math" panose="02040503050406030204" pitchFamily="18" charset="0"/>
                          </a:rPr>
                          <m:t>𝐶𝑜𝑣</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𝐴𝑥</m:t>
                            </m:r>
                          </m:e>
                        </m:d>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𝐴</m:t>
                        </m:r>
                        <m:nary>
                          <m:naryPr>
                            <m:chr m:val="∑"/>
                            <m:subHide m:val="on"/>
                            <m:supHide m:val="on"/>
                            <m:ctrlPr>
                              <a:rPr lang="en-US" altLang="zh-TW" sz="1400" b="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𝑖𝑗</m:t>
                            </m:r>
                          </m:e>
                        </m:nary>
                        <m:sSup>
                          <m:sSupPr>
                            <m:ctrlPr>
                              <a:rPr lang="en-US" altLang="zh-TW" sz="1400" b="0" i="1" smtClean="0">
                                <a:solidFill>
                                  <a:schemeClr val="bg1"/>
                                </a:solidFill>
                                <a:latin typeface="Cambria Math" panose="02040503050406030204" pitchFamily="18" charset="0"/>
                              </a:rPr>
                            </m:ctrlPr>
                          </m:sSupPr>
                          <m:e>
                            <m:r>
                              <m:rPr>
                                <m:sty m:val="p"/>
                              </m:rPr>
                              <a:rPr lang="en-US" altLang="zh-TW" sz="1400" i="1">
                                <a:solidFill>
                                  <a:schemeClr val="bg1"/>
                                </a:solidFill>
                                <a:latin typeface="Cambria Math" panose="02040503050406030204" pitchFamily="18" charset="0"/>
                              </a:rPr>
                              <m:t>A</m:t>
                            </m:r>
                          </m:e>
                          <m:sup>
                            <m:r>
                              <m:rPr>
                                <m:sty m:val="p"/>
                              </m:rPr>
                              <a:rPr lang="en-US" altLang="zh-TW" sz="1400" i="1">
                                <a:solidFill>
                                  <a:schemeClr val="bg1"/>
                                </a:solidFill>
                                <a:latin typeface="Cambria Math" panose="02040503050406030204" pitchFamily="18" charset="0"/>
                              </a:rPr>
                              <m:t>T</m:t>
                            </m:r>
                          </m:sup>
                        </m:sSup>
                      </m:oMath>
                    </m:oMathPara>
                  </a14:m>
                  <a:endParaRPr lang="zh-TW" altLang="en-US" sz="1400" dirty="0">
                    <a:solidFill>
                      <a:schemeClr val="bg1"/>
                    </a:solidFill>
                  </a:endParaRPr>
                </a:p>
              </p:txBody>
            </p:sp>
          </mc:Choice>
          <mc:Fallback xmlns="">
            <p:sp>
              <p:nvSpPr>
                <p:cNvPr id="39" name="文字方塊 38"/>
                <p:cNvSpPr txBox="1">
                  <a:spLocks noRot="1" noChangeAspect="1" noMove="1" noResize="1" noEditPoints="1" noAdjustHandles="1" noChangeArrowheads="1" noChangeShapeType="1" noTextEdit="1"/>
                </p:cNvSpPr>
                <p:nvPr/>
              </p:nvSpPr>
              <p:spPr>
                <a:xfrm>
                  <a:off x="4460404" y="4230500"/>
                  <a:ext cx="3450269" cy="521746"/>
                </a:xfrm>
                <a:prstGeom prst="rect">
                  <a:avLst/>
                </a:prstGeom>
                <a:blipFill>
                  <a:blip r:embed="rId10"/>
                  <a:stretch>
                    <a:fillRect t="-147059" r="-21555" b="-207059"/>
                  </a:stretch>
                </a:blipFill>
              </p:spPr>
              <p:txBody>
                <a:bodyPr/>
                <a:lstStyle/>
                <a:p>
                  <a:r>
                    <a:rPr lang="zh-TW" altLang="en-US">
                      <a:noFill/>
                    </a:rPr>
                    <a:t> </a:t>
                  </a:r>
                </a:p>
              </p:txBody>
            </p:sp>
          </mc:Fallback>
        </mc:AlternateContent>
        <p:sp>
          <p:nvSpPr>
            <p:cNvPr id="52" name="矩形 51"/>
            <p:cNvSpPr/>
            <p:nvPr/>
          </p:nvSpPr>
          <p:spPr>
            <a:xfrm>
              <a:off x="4554747" y="4206267"/>
              <a:ext cx="3278038" cy="500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49" name="群組 48"/>
          <p:cNvGrpSpPr/>
          <p:nvPr/>
        </p:nvGrpSpPr>
        <p:grpSpPr>
          <a:xfrm>
            <a:off x="5060413" y="5266314"/>
            <a:ext cx="2087627" cy="1059483"/>
            <a:chOff x="4994694" y="5315438"/>
            <a:chExt cx="2087627" cy="1059483"/>
          </a:xfrm>
        </p:grpSpPr>
        <p:grpSp>
          <p:nvGrpSpPr>
            <p:cNvPr id="42" name="群組 41"/>
            <p:cNvGrpSpPr/>
            <p:nvPr/>
          </p:nvGrpSpPr>
          <p:grpSpPr>
            <a:xfrm>
              <a:off x="5182704" y="5381171"/>
              <a:ext cx="1899617" cy="926537"/>
              <a:chOff x="502213" y="5267949"/>
              <a:chExt cx="1899617" cy="926537"/>
            </a:xfrm>
          </p:grpSpPr>
          <mc:AlternateContent xmlns:mc="http://schemas.openxmlformats.org/markup-compatibility/2006" xmlns:a14="http://schemas.microsoft.com/office/drawing/2010/main">
            <mc:Choice Requires="a14">
              <p:sp>
                <p:nvSpPr>
                  <p:cNvPr id="35" name="矩形 34"/>
                  <p:cNvSpPr/>
                  <p:nvPr/>
                </p:nvSpPr>
                <p:spPr>
                  <a:xfrm>
                    <a:off x="726969" y="5267949"/>
                    <a:ext cx="13240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a:solidFill>
                                        <a:schemeClr val="bg1"/>
                                      </a:solidFill>
                                      <a:latin typeface="Cambria Math" panose="02040503050406030204" pitchFamily="18" charset="0"/>
                                    </a:rPr>
                                  </m:ctrlPr>
                                </m:accPr>
                                <m:e>
                                  <m:r>
                                    <a:rPr lang="en-US" altLang="zh-TW" sz="1600" i="1">
                                      <a:solidFill>
                                        <a:schemeClr val="bg1"/>
                                      </a:solidFill>
                                      <a:latin typeface="Cambria Math" panose="02040503050406030204" pitchFamily="18" charset="0"/>
                                    </a:rPr>
                                    <m:t>𝑥</m:t>
                                  </m:r>
                                </m:e>
                              </m:acc>
                            </m:e>
                            <m:sub>
                              <m:r>
                                <a:rPr lang="en-US" altLang="zh-TW" sz="1600" i="1">
                                  <a:solidFill>
                                    <a:schemeClr val="bg1"/>
                                  </a:solidFill>
                                  <a:latin typeface="Cambria Math" panose="02040503050406030204" pitchFamily="18" charset="0"/>
                                </a:rPr>
                                <m:t>𝑘</m:t>
                              </m:r>
                            </m:sub>
                          </m:sSub>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sSub>
                            <m:sSubPr>
                              <m:ctrlPr>
                                <a:rPr lang="en-US" altLang="zh-TW" sz="1600" i="1">
                                  <a:solidFill>
                                    <a:schemeClr val="bg1"/>
                                  </a:solidFill>
                                  <a:latin typeface="Cambria Math" panose="02040503050406030204" pitchFamily="18" charset="0"/>
                                </a:rPr>
                              </m:ctrlPr>
                            </m:sSubPr>
                            <m:e>
                              <m:acc>
                                <m:accPr>
                                  <m:chr m:val="̂"/>
                                  <m:ctrlPr>
                                    <a:rPr lang="en-US" altLang="zh-TW" sz="1600" i="1">
                                      <a:solidFill>
                                        <a:schemeClr val="bg1"/>
                                      </a:solidFill>
                                      <a:latin typeface="Cambria Math" panose="02040503050406030204" pitchFamily="18" charset="0"/>
                                    </a:rPr>
                                  </m:ctrlPr>
                                </m:accPr>
                                <m:e>
                                  <m:r>
                                    <a:rPr lang="en-US" altLang="zh-TW" sz="1600" i="1">
                                      <a:solidFill>
                                        <a:schemeClr val="bg1"/>
                                      </a:solidFill>
                                      <a:latin typeface="Cambria Math" panose="02040503050406030204" pitchFamily="18" charset="0"/>
                                    </a:rPr>
                                    <m:t>𝑥</m:t>
                                  </m:r>
                                </m:e>
                              </m:acc>
                            </m:e>
                            <m:sub>
                              <m:r>
                                <a:rPr lang="en-US" altLang="zh-TW" sz="1600" i="1">
                                  <a:solidFill>
                                    <a:schemeClr val="bg1"/>
                                  </a:solidFill>
                                  <a:latin typeface="Cambria Math" panose="02040503050406030204" pitchFamily="18" charset="0"/>
                                </a:rPr>
                                <m:t>𝑘</m:t>
                              </m:r>
                              <m:r>
                                <a:rPr lang="en-US" altLang="zh-TW" sz="1600" i="1">
                                  <a:solidFill>
                                    <a:schemeClr val="bg1"/>
                                  </a:solidFill>
                                  <a:latin typeface="Cambria Math" panose="02040503050406030204" pitchFamily="18" charset="0"/>
                                </a:rPr>
                                <m:t>−1</m:t>
                              </m:r>
                            </m:sub>
                          </m:sSub>
                        </m:oMath>
                      </m:oMathPara>
                    </a14:m>
                    <a:endParaRPr lang="zh-TW" altLang="en-US" sz="1600" dirty="0">
                      <a:solidFill>
                        <a:schemeClr val="bg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26969" y="5267949"/>
                    <a:ext cx="1324017" cy="33855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6500" y="5793990"/>
                    <a:ext cx="1675330" cy="353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𝑃</m:t>
                              </m:r>
                            </m:e>
                            <m:sub>
                              <m:r>
                                <a:rPr lang="en-US" altLang="zh-TW" sz="1600" i="1">
                                  <a:solidFill>
                                    <a:schemeClr val="bg1"/>
                                  </a:solidFill>
                                  <a:latin typeface="Cambria Math" panose="02040503050406030204" pitchFamily="18" charset="0"/>
                                </a:rPr>
                                <m:t>𝑘</m:t>
                              </m:r>
                            </m:sub>
                          </m:sSub>
                          <m:r>
                            <a:rPr lang="zh-TW" altLang="en-US" sz="1600" i="1">
                              <a:solidFill>
                                <a:schemeClr val="bg1"/>
                              </a:solidFill>
                              <a:latin typeface="Cambria Math" panose="02040503050406030204" pitchFamily="18" charset="0"/>
                            </a:rPr>
                            <m:t> </m:t>
                          </m:r>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𝑃</m:t>
                              </m:r>
                            </m:e>
                            <m:sub>
                              <m:r>
                                <a:rPr lang="en-US" altLang="zh-TW" sz="1600" i="1">
                                  <a:solidFill>
                                    <a:schemeClr val="bg1"/>
                                  </a:solidFill>
                                  <a:latin typeface="Cambria Math" panose="02040503050406030204" pitchFamily="18" charset="0"/>
                                </a:rPr>
                                <m:t>𝑘</m:t>
                              </m:r>
                              <m:r>
                                <a:rPr lang="en-US" altLang="zh-TW" sz="1600" i="1">
                                  <a:solidFill>
                                    <a:schemeClr val="bg1"/>
                                  </a:solidFill>
                                  <a:latin typeface="Cambria Math" panose="02040503050406030204" pitchFamily="18" charset="0"/>
                                </a:rPr>
                                <m:t>−1</m:t>
                              </m:r>
                            </m:sub>
                          </m:sSub>
                          <m:sSup>
                            <m:sSupPr>
                              <m:ctrlPr>
                                <a:rPr lang="en-US" altLang="zh-TW" sz="1600" i="1">
                                  <a:solidFill>
                                    <a:schemeClr val="bg1"/>
                                  </a:solidFill>
                                  <a:latin typeface="Cambria Math" panose="02040503050406030204" pitchFamily="18" charset="0"/>
                                </a:rPr>
                              </m:ctrlPr>
                            </m:sSupPr>
                            <m:e>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e>
                            <m:sup>
                              <m:r>
                                <a:rPr lang="en-US" altLang="zh-TW" sz="1600" i="1">
                                  <a:solidFill>
                                    <a:schemeClr val="bg1"/>
                                  </a:solidFill>
                                  <a:latin typeface="Cambria Math" panose="02040503050406030204" pitchFamily="18" charset="0"/>
                                </a:rPr>
                                <m:t>𝑇</m:t>
                              </m:r>
                            </m:sup>
                          </m:sSup>
                        </m:oMath>
                      </m:oMathPara>
                    </a14:m>
                    <a:endParaRPr lang="zh-TW" altLang="en-US" sz="1600" dirty="0">
                      <a:solidFill>
                        <a:schemeClr val="bg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26500" y="5793990"/>
                    <a:ext cx="1675330" cy="353495"/>
                  </a:xfrm>
                  <a:prstGeom prst="rect">
                    <a:avLst/>
                  </a:prstGeom>
                  <a:blipFill>
                    <a:blip r:embed="rId12"/>
                    <a:stretch>
                      <a:fillRect/>
                    </a:stretch>
                  </a:blipFill>
                </p:spPr>
                <p:txBody>
                  <a:bodyPr/>
                  <a:lstStyle/>
                  <a:p>
                    <a:r>
                      <a:rPr lang="zh-TW" altLang="en-US">
                        <a:noFill/>
                      </a:rPr>
                      <a:t> </a:t>
                    </a:r>
                  </a:p>
                </p:txBody>
              </p:sp>
            </mc:Fallback>
          </mc:AlternateContent>
          <p:sp>
            <p:nvSpPr>
              <p:cNvPr id="37" name="左大括弧 36"/>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sp>
          <p:nvSpPr>
            <p:cNvPr id="54" name="矩形 53"/>
            <p:cNvSpPr/>
            <p:nvPr/>
          </p:nvSpPr>
          <p:spPr>
            <a:xfrm>
              <a:off x="4994694" y="5315438"/>
              <a:ext cx="2087627" cy="1059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18507009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mc:AlternateContent xmlns:mc="http://schemas.openxmlformats.org/markup-compatibility/2006" xmlns:a14="http://schemas.microsoft.com/office/drawing/2010/main">
        <mc:Choice Requires="a14">
          <p:sp>
            <p:nvSpPr>
              <p:cNvPr id="23" name="矩形 22"/>
              <p:cNvSpPr/>
              <p:nvPr/>
            </p:nvSpPr>
            <p:spPr>
              <a:xfrm>
                <a:off x="411995" y="955179"/>
                <a:ext cx="1053759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除了車輛本身的狀態轉換，我們現在將外部影響也加入，這邊以油門控制，也就是加速度</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𝑎</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的控制。將</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𝑎</m:t>
                    </m:r>
                    <m:r>
                      <a:rPr lang="zh-TW" altLang="en-US" sz="1200" i="1">
                        <a:solidFill>
                          <a:schemeClr val="bg1"/>
                        </a:solidFill>
                        <a:latin typeface="Cambria Math" panose="02040503050406030204" pitchFamily="18" charset="0"/>
                        <a:ea typeface="Microsoft YaHei UI" panose="020B0503020204020204" pitchFamily="34" charset="-122"/>
                      </a:rPr>
                      <m:t>加入</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等式中</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411995" y="955179"/>
                <a:ext cx="10537596" cy="276999"/>
              </a:xfrm>
              <a:prstGeom prst="rect">
                <a:avLst/>
              </a:prstGeom>
              <a:blipFill>
                <a:blip r:embed="rId3"/>
                <a:stretch>
                  <a:fillRect l="-58" t="-2222" b="-17778"/>
                </a:stretch>
              </a:blipFill>
            </p:spPr>
            <p:txBody>
              <a:bodyPr/>
              <a:lstStyle/>
              <a:p>
                <a:r>
                  <a:rPr lang="zh-TW" altLang="en-US">
                    <a:noFill/>
                  </a:rPr>
                  <a:t> </a:t>
                </a:r>
              </a:p>
            </p:txBody>
          </p:sp>
        </mc:Fallback>
      </mc:AlternateContent>
      <p:grpSp>
        <p:nvGrpSpPr>
          <p:cNvPr id="14" name="群組 13"/>
          <p:cNvGrpSpPr/>
          <p:nvPr/>
        </p:nvGrpSpPr>
        <p:grpSpPr>
          <a:xfrm>
            <a:off x="782588" y="1475702"/>
            <a:ext cx="2362377" cy="577623"/>
            <a:chOff x="4084606" y="3539754"/>
            <a:chExt cx="2362377" cy="577623"/>
          </a:xfrm>
        </p:grpSpPr>
        <mc:AlternateContent xmlns:mc="http://schemas.openxmlformats.org/markup-compatibility/2006" xmlns:a14="http://schemas.microsoft.com/office/drawing/2010/main">
          <mc:Choice Requires="a14">
            <p:sp>
              <p:nvSpPr>
                <p:cNvPr id="7" name="文字方塊 6"/>
                <p:cNvSpPr txBox="1"/>
                <p:nvPr/>
              </p:nvSpPr>
              <p:spPr>
                <a:xfrm>
                  <a:off x="4084606" y="3539754"/>
                  <a:ext cx="2362377"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sSub>
                          <m:sSubPr>
                            <m:ctrlPr>
                              <a:rPr lang="en-US" altLang="zh-TW" sz="1400" b="0" i="1" smtClean="0">
                                <a:solidFill>
                                  <a:schemeClr val="bg1"/>
                                </a:solidFill>
                                <a:latin typeface="Cambria Math" panose="02040503050406030204" pitchFamily="18" charset="0"/>
                                <a:ea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𝑣</m:t>
                            </m:r>
                          </m:e>
                          <m:sub>
                            <m:r>
                              <a:rPr lang="en-US" altLang="zh-TW" sz="1400" b="0" i="1" smtClean="0">
                                <a:solidFill>
                                  <a:schemeClr val="bg1"/>
                                </a:solidFill>
                                <a:latin typeface="Cambria Math" panose="02040503050406030204" pitchFamily="18" charset="0"/>
                                <a:ea typeface="Cambria Math" panose="02040503050406030204" pitchFamily="18" charset="0"/>
                              </a:rPr>
                              <m:t>𝑘</m:t>
                            </m:r>
                            <m:r>
                              <a:rPr lang="en-US" altLang="zh-TW" sz="1400" b="0" i="1" smtClean="0">
                                <a:solidFill>
                                  <a:schemeClr val="bg1"/>
                                </a:solidFill>
                                <a:latin typeface="Cambria Math" panose="02040503050406030204" pitchFamily="18" charset="0"/>
                                <a:ea typeface="Cambria Math" panose="02040503050406030204" pitchFamily="18" charset="0"/>
                              </a:rPr>
                              <m:t>−1</m:t>
                            </m:r>
                          </m:sub>
                        </m:sSub>
                        <m:r>
                          <a:rPr lang="en-US" altLang="zh-TW" sz="1400" i="1">
                            <a:solidFill>
                              <a:schemeClr val="bg1"/>
                            </a:solidFill>
                            <a:latin typeface="Cambria Math" panose="02040503050406030204" pitchFamily="18" charset="0"/>
                            <a:ea typeface="Cambria Math" panose="02040503050406030204" pitchFamily="18" charset="0"/>
                          </a:rPr>
                          <m:t>+</m:t>
                        </m:r>
                        <m:f>
                          <m:fPr>
                            <m:ctrlPr>
                              <a:rPr lang="en-US" altLang="zh-TW" sz="1400" i="1" smtClean="0">
                                <a:solidFill>
                                  <a:schemeClr val="bg1"/>
                                </a:solidFill>
                                <a:latin typeface="Cambria Math" panose="02040503050406030204" pitchFamily="18" charset="0"/>
                                <a:ea typeface="Cambria Math" panose="02040503050406030204" pitchFamily="18" charset="0"/>
                              </a:rPr>
                            </m:ctrlPr>
                          </m:fPr>
                          <m:num>
                            <m:r>
                              <a:rPr lang="en-US" altLang="zh-TW" sz="1400" b="0" i="1" smtClean="0">
                                <a:solidFill>
                                  <a:schemeClr val="bg1"/>
                                </a:solidFill>
                                <a:latin typeface="Cambria Math" panose="02040503050406030204" pitchFamily="18" charset="0"/>
                                <a:ea typeface="Cambria Math" panose="02040503050406030204" pitchFamily="18" charset="0"/>
                              </a:rPr>
                              <m:t>1</m:t>
                            </m:r>
                          </m:num>
                          <m:den>
                            <m:r>
                              <a:rPr lang="en-US" altLang="zh-TW" sz="1400" b="0" i="1" smtClean="0">
                                <a:solidFill>
                                  <a:schemeClr val="bg1"/>
                                </a:solidFill>
                                <a:latin typeface="Cambria Math" panose="02040503050406030204" pitchFamily="18" charset="0"/>
                                <a:ea typeface="Cambria Math" panose="02040503050406030204" pitchFamily="18" charset="0"/>
                              </a:rPr>
                              <m:t>2</m:t>
                            </m:r>
                          </m:den>
                        </m:f>
                        <m:r>
                          <a:rPr lang="en-US" altLang="zh-TW" sz="1400" b="0" i="1" smtClean="0">
                            <a:solidFill>
                              <a:schemeClr val="bg1"/>
                            </a:solidFill>
                            <a:latin typeface="Cambria Math" panose="02040503050406030204" pitchFamily="18" charset="0"/>
                            <a:ea typeface="Cambria Math" panose="02040503050406030204" pitchFamily="18" charset="0"/>
                          </a:rPr>
                          <m:t>𝑎</m:t>
                        </m:r>
                        <m:sSup>
                          <m:sSupPr>
                            <m:ctrlPr>
                              <a:rPr lang="en-US" altLang="zh-TW" sz="1400" b="0" i="1" smtClean="0">
                                <a:solidFill>
                                  <a:schemeClr val="bg1"/>
                                </a:solidFill>
                                <a:latin typeface="Cambria Math" panose="02040503050406030204" pitchFamily="18" charset="0"/>
                                <a:ea typeface="Cambria Math" panose="02040503050406030204" pitchFamily="18" charset="0"/>
                              </a:rPr>
                            </m:ctrlPr>
                          </m:sSupPr>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sup>
                            <m:r>
                              <a:rPr lang="en-US" altLang="zh-TW" sz="1400" b="0" i="1" smtClean="0">
                                <a:solidFill>
                                  <a:schemeClr val="bg1"/>
                                </a:solidFill>
                                <a:latin typeface="Cambria Math" panose="02040503050406030204" pitchFamily="18" charset="0"/>
                                <a:ea typeface="Cambria Math" panose="02040503050406030204" pitchFamily="18" charset="0"/>
                              </a:rPr>
                              <m:t>2</m:t>
                            </m:r>
                          </m:sup>
                        </m:sSup>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4084606" y="3539754"/>
                  <a:ext cx="2362377" cy="403316"/>
                </a:xfrm>
                <a:prstGeom prst="rect">
                  <a:avLst/>
                </a:prstGeom>
                <a:blipFill>
                  <a:blip r:embed="rId4"/>
                  <a:stretch>
                    <a:fillRect l="-1289"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084606" y="3901933"/>
                  <a:ext cx="13567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𝑎</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oMath>
                    </m:oMathPara>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4084606" y="3901933"/>
                  <a:ext cx="1356718" cy="215444"/>
                </a:xfrm>
                <a:prstGeom prst="rect">
                  <a:avLst/>
                </a:prstGeom>
                <a:blipFill>
                  <a:blip r:embed="rId5"/>
                  <a:stretch>
                    <a:fillRect l="-1345" r="-1794" b="-13889"/>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p:cNvSpPr txBox="1"/>
              <p:nvPr/>
            </p:nvSpPr>
            <p:spPr>
              <a:xfrm>
                <a:off x="3432224" y="1480399"/>
                <a:ext cx="3887026"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m:t>
                          </m:r>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 </m:t>
                      </m:r>
                      <m:d>
                        <m:dPr>
                          <m:begChr m:val="["/>
                          <m:endChr m:val="]"/>
                          <m:ctrlPr>
                            <a:rPr lang="en-US" altLang="zh-TW" sz="1400" b="0" i="1" smtClean="0">
                              <a:solidFill>
                                <a:schemeClr val="bg1"/>
                              </a:solidFill>
                              <a:latin typeface="Cambria Math" panose="02040503050406030204" pitchFamily="18" charset="0"/>
                            </a:rPr>
                          </m:ctrlPr>
                        </m:dPr>
                        <m:e>
                          <m:m>
                            <m:mPr>
                              <m:mcs>
                                <m:mc>
                                  <m:mcPr>
                                    <m:count m:val="2"/>
                                    <m:mcJc m:val="center"/>
                                  </m:mcPr>
                                </m:mc>
                              </m:mcs>
                              <m:ctrlPr>
                                <a:rPr lang="en-US" altLang="zh-TW" sz="1400" b="0" i="1" smtClean="0">
                                  <a:solidFill>
                                    <a:schemeClr val="bg1"/>
                                  </a:solidFill>
                                  <a:latin typeface="Cambria Math" panose="02040503050406030204" pitchFamily="18" charset="0"/>
                                </a:rPr>
                              </m:ctrlPr>
                            </m:mPr>
                            <m:mr>
                              <m:e>
                                <m:r>
                                  <m:rPr>
                                    <m:brk m:alnAt="7"/>
                                  </m:rPr>
                                  <a:rPr lang="en-US" altLang="zh-TW" sz="1400" b="0" i="1" smtClean="0">
                                    <a:solidFill>
                                      <a:schemeClr val="bg1"/>
                                    </a:solidFill>
                                    <a:latin typeface="Cambria Math" panose="02040503050406030204" pitchFamily="18" charset="0"/>
                                  </a:rPr>
                                  <m:t>1</m:t>
                                </m:r>
                              </m:e>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mr>
                            <m:mr>
                              <m:e>
                                <m:r>
                                  <a:rPr lang="en-US" altLang="zh-TW" sz="1400" b="0" i="1" smtClean="0">
                                    <a:solidFill>
                                      <a:schemeClr val="bg1"/>
                                    </a:solidFill>
                                    <a:latin typeface="Cambria Math" panose="02040503050406030204" pitchFamily="18" charset="0"/>
                                  </a:rPr>
                                  <m:t>0</m:t>
                                </m:r>
                              </m:e>
                              <m:e>
                                <m:r>
                                  <a:rPr lang="en-US" altLang="zh-TW" sz="1400" b="0" i="1" smtClean="0">
                                    <a:solidFill>
                                      <a:schemeClr val="bg1"/>
                                    </a:solidFill>
                                    <a:latin typeface="Cambria Math" panose="02040503050406030204" pitchFamily="18" charset="0"/>
                                  </a:rPr>
                                  <m:t>1</m:t>
                                </m:r>
                              </m:e>
                            </m:mr>
                          </m:m>
                        </m:e>
                      </m:d>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 </m:t>
                      </m:r>
                      <m:d>
                        <m:dPr>
                          <m:begChr m:val="["/>
                          <m:endChr m:val="]"/>
                          <m:ctrlPr>
                            <a:rPr lang="en-US" altLang="zh-TW" sz="1400" b="0" i="1" smtClean="0">
                              <a:solidFill>
                                <a:schemeClr val="bg1"/>
                              </a:solidFill>
                              <a:latin typeface="Cambria Math" panose="02040503050406030204" pitchFamily="18" charset="0"/>
                            </a:rPr>
                          </m:ctrlPr>
                        </m:dPr>
                        <m:e>
                          <m:m>
                            <m:mPr>
                              <m:mcs>
                                <m:mc>
                                  <m:mcPr>
                                    <m:count m:val="1"/>
                                    <m:mcJc m:val="center"/>
                                  </m:mcPr>
                                </m:mc>
                              </m:mcs>
                              <m:ctrlPr>
                                <a:rPr lang="en-US" altLang="zh-TW" sz="1400" b="0" i="1" smtClean="0">
                                  <a:solidFill>
                                    <a:schemeClr val="bg1"/>
                                  </a:solidFill>
                                  <a:latin typeface="Cambria Math" panose="02040503050406030204" pitchFamily="18" charset="0"/>
                                </a:rPr>
                              </m:ctrlPr>
                            </m:mPr>
                            <m:mr>
                              <m:e>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𝑡</m:t>
                                        </m:r>
                                      </m:e>
                                      <m:sup>
                                        <m:r>
                                          <a:rPr lang="en-US" altLang="zh-TW" sz="1400" i="1">
                                            <a:solidFill>
                                              <a:schemeClr val="bg1"/>
                                            </a:solidFill>
                                            <a:latin typeface="Cambria Math" panose="02040503050406030204" pitchFamily="18" charset="0"/>
                                          </a:rPr>
                                          <m:t>2</m:t>
                                        </m:r>
                                      </m:sup>
                                    </m:sSup>
                                  </m:num>
                                  <m:den>
                                    <m:r>
                                      <a:rPr lang="en-US" altLang="zh-TW" sz="1400" i="1">
                                        <a:solidFill>
                                          <a:schemeClr val="bg1"/>
                                        </a:solidFill>
                                        <a:latin typeface="Cambria Math" panose="02040503050406030204" pitchFamily="18" charset="0"/>
                                      </a:rPr>
                                      <m:t>2</m:t>
                                    </m:r>
                                  </m:den>
                                </m:f>
                              </m:e>
                            </m:mr>
                            <m:mr>
                              <m:e>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𝑡</m:t>
                                </m:r>
                              </m:e>
                            </m:mr>
                          </m:m>
                        </m:e>
                      </m:d>
                      <m:r>
                        <a:rPr lang="en-US" altLang="zh-TW" sz="1400" b="0" i="1" smtClean="0">
                          <a:solidFill>
                            <a:schemeClr val="bg1"/>
                          </a:solidFill>
                          <a:latin typeface="Cambria Math" panose="02040503050406030204" pitchFamily="18" charset="0"/>
                        </a:rPr>
                        <m:t>𝑎</m:t>
                      </m:r>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𝐹</m:t>
                          </m:r>
                        </m:e>
                        <m:sub>
                          <m:r>
                            <a:rPr lang="en-US" altLang="zh-TW" sz="1400" b="0" i="1" smtClean="0">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i="1">
                                  <a:solidFill>
                                    <a:schemeClr val="bg1"/>
                                  </a:solidFill>
                                  <a:latin typeface="Cambria Math" panose="02040503050406030204" pitchFamily="18" charset="0"/>
                                </a:rPr>
                                <m:t>𝑥</m:t>
                              </m:r>
                            </m:e>
                          </m:acc>
                        </m:e>
                        <m:sub>
                          <m:r>
                            <a:rPr lang="en-US" altLang="zh-TW" sz="1400" i="1">
                              <a:solidFill>
                                <a:schemeClr val="bg1"/>
                              </a:solidFill>
                              <a:latin typeface="Cambria Math" panose="02040503050406030204" pitchFamily="18" charset="0"/>
                            </a:rPr>
                            <m:t>𝑘</m:t>
                          </m:r>
                          <m:r>
                            <a:rPr lang="en-US" altLang="zh-TW" sz="1400" i="1">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𝐵</m:t>
                          </m:r>
                        </m:e>
                        <m:sub>
                          <m:r>
                            <a:rPr lang="en-US" altLang="zh-TW" sz="1400" b="0" i="1" smtClean="0">
                              <a:solidFill>
                                <a:schemeClr val="bg1"/>
                              </a:solidFill>
                              <a:latin typeface="Cambria Math" panose="02040503050406030204" pitchFamily="18" charset="0"/>
                            </a:rPr>
                            <m:t>𝑘</m:t>
                          </m:r>
                        </m:sub>
                      </m:sSub>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𝑢</m:t>
                              </m:r>
                            </m:e>
                          </m:acc>
                        </m:e>
                        <m:sub>
                          <m:r>
                            <a:rPr lang="en-US" altLang="zh-TW" sz="1400" b="0" i="1" smtClean="0">
                              <a:solidFill>
                                <a:schemeClr val="bg1"/>
                              </a:solidFill>
                              <a:latin typeface="Cambria Math" panose="02040503050406030204" pitchFamily="18" charset="0"/>
                            </a:rPr>
                            <m:t>𝑘</m:t>
                          </m:r>
                        </m:sub>
                      </m:sSub>
                    </m:oMath>
                  </m:oMathPara>
                </a14:m>
                <a:endParaRPr lang="zh-TW" altLang="en-US" sz="1400" dirty="0">
                  <a:solidFill>
                    <a:schemeClr val="bg1"/>
                  </a:solidFil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432224" y="1480399"/>
                <a:ext cx="3887026" cy="68473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579605" y="1586671"/>
                <a:ext cx="4196861"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→由此等式可得</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a:p>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smtClean="0">
                            <a:solidFill>
                              <a:schemeClr val="bg1"/>
                            </a:solidFill>
                            <a:latin typeface="Cambria Math" panose="02040503050406030204" pitchFamily="18" charset="0"/>
                          </a:rPr>
                          <m:t>𝑭</m:t>
                        </m:r>
                      </m:e>
                      <m:sub>
                        <m:r>
                          <a:rPr lang="en-US" altLang="zh-TW" sz="1200" b="1" i="1">
                            <a:solidFill>
                              <a:schemeClr val="bg1"/>
                            </a:solidFill>
                            <a:latin typeface="Cambria Math" panose="02040503050406030204" pitchFamily="18" charset="0"/>
                          </a:rPr>
                          <m:t>𝒌</m:t>
                        </m:r>
                      </m:sub>
                    </m:sSub>
                  </m:oMath>
                </a14:m>
                <a:r>
                  <a:rPr lang="zh-TW" altLang="en-US" sz="1200" dirty="0">
                    <a:solidFill>
                      <a:schemeClr val="bg1"/>
                    </a:solidFill>
                    <a:latin typeface="Microsoft YaHei UI" panose="020B0503020204020204" pitchFamily="34" charset="-122"/>
                    <a:ea typeface="Microsoft YaHei UI" panose="020B0503020204020204" pitchFamily="34" charset="-122"/>
                  </a:rPr>
                  <a:t>為狀態轉換</a:t>
                </a:r>
                <a:r>
                  <a:rPr lang="zh-TW" altLang="en-US" sz="1200" dirty="0" smtClean="0">
                    <a:solidFill>
                      <a:schemeClr val="bg1"/>
                    </a:solidFill>
                    <a:latin typeface="Microsoft YaHei UI" panose="020B0503020204020204" pitchFamily="34" charset="-122"/>
                    <a:ea typeface="Microsoft YaHei UI" panose="020B0503020204020204" pitchFamily="34" charset="-122"/>
                  </a:rPr>
                  <a:t>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smtClean="0">
                            <a:solidFill>
                              <a:schemeClr val="bg1"/>
                            </a:solidFill>
                            <a:latin typeface="Cambria Math" panose="02040503050406030204" pitchFamily="18" charset="0"/>
                          </a:rPr>
                          <m:t>𝑩</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為控制矩陣，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acc>
                          <m:accPr>
                            <m:chr m:val="⃗"/>
                            <m:ctrlPr>
                              <a:rPr lang="en-US" altLang="zh-TW" sz="1200" b="1" i="1">
                                <a:solidFill>
                                  <a:schemeClr val="bg1"/>
                                </a:solidFill>
                                <a:latin typeface="Cambria Math" panose="02040503050406030204" pitchFamily="18" charset="0"/>
                              </a:rPr>
                            </m:ctrlPr>
                          </m:accPr>
                          <m:e>
                            <m:r>
                              <a:rPr lang="en-US" altLang="zh-TW" sz="1200" b="1" i="1">
                                <a:solidFill>
                                  <a:schemeClr val="bg1"/>
                                </a:solidFill>
                                <a:latin typeface="Cambria Math" panose="02040503050406030204" pitchFamily="18" charset="0"/>
                              </a:rPr>
                              <m:t>𝒖</m:t>
                            </m:r>
                          </m:e>
                        </m:acc>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為控制向量</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7579605" y="1586671"/>
                <a:ext cx="4196861" cy="461665"/>
              </a:xfrm>
              <a:prstGeom prst="rect">
                <a:avLst/>
              </a:prstGeom>
              <a:blipFill>
                <a:blip r:embed="rId7"/>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11951" y="2536133"/>
                <a:ext cx="11780050"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在實際情況下，車輛會受外部阻力</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風、路面摩擦等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影響，我們會在模型中加入一些偏差模擬實際上的不確定性，而數據同時加上偏差後不影響數據分布的均值</a:t>
                </a:r>
                <a14:m>
                  <m:oMath xmlns:m="http://schemas.openxmlformats.org/officeDocument/2006/math">
                    <m:r>
                      <a:rPr lang="zh-TW" altLang="en-US" sz="1200" i="1" smtClean="0">
                        <a:solidFill>
                          <a:schemeClr val="bg1"/>
                        </a:solidFill>
                        <a:latin typeface="Cambria Math" panose="02040503050406030204" pitchFamily="18" charset="0"/>
                        <a:ea typeface="Microsoft YaHei UI" panose="020B0503020204020204" pitchFamily="34" charset="-122"/>
                      </a:rPr>
                      <m:t>𝜇</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，但會影響</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共變異值，故會在原先共</a:t>
                </a:r>
                <a:r>
                  <a:rPr lang="zh-TW" altLang="en-US" sz="1200" b="1" dirty="0" smtClean="0">
                    <a:solidFill>
                      <a:schemeClr val="bg1"/>
                    </a:solidFill>
                    <a:latin typeface="Microsoft YaHei UI" panose="020B0503020204020204" pitchFamily="34" charset="-122"/>
                    <a:ea typeface="Microsoft YaHei UI" panose="020B0503020204020204" pitchFamily="34" charset="-122"/>
                  </a:rPr>
                  <a:t>變異矩陣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𝑷</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中加入</a:t>
                </a:r>
                <a:r>
                  <a:rPr lang="zh-TW" altLang="en-US" sz="1200" b="1" dirty="0" smtClean="0">
                    <a:solidFill>
                      <a:schemeClr val="bg1"/>
                    </a:solidFill>
                    <a:latin typeface="Microsoft YaHei UI" panose="020B0503020204020204" pitchFamily="34" charset="-122"/>
                    <a:ea typeface="Microsoft YaHei UI" panose="020B0503020204020204" pitchFamily="34" charset="-122"/>
                  </a:rPr>
                  <a:t>雜訊</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𝑸</m:t>
                        </m:r>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，結合狀態成為完整模型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411951" y="2536133"/>
                <a:ext cx="11780050" cy="461665"/>
              </a:xfrm>
              <a:prstGeom prst="rect">
                <a:avLst/>
              </a:prstGeom>
              <a:blipFill>
                <a:blip r:embed="rId8"/>
                <a:stretch>
                  <a:fillRect l="-52"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411951" y="4609530"/>
                <a:ext cx="11780050"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我們會利用感測器取得物體狀態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速度、位置等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訊息，但感測器中存在誤差，或是環境中帶有相當的雜訊使原有訊息無法被解析出來，而卡爾曼濾波則是結合狀態預測使雜訊能被過濾掉。我們利</a:t>
                </a:r>
                <a:r>
                  <a:rPr lang="zh-TW" altLang="en-US" sz="1200" dirty="0">
                    <a:solidFill>
                      <a:schemeClr val="bg1"/>
                    </a:solidFill>
                    <a:latin typeface="Microsoft YaHei UI" panose="020B0503020204020204" pitchFamily="34" charset="-122"/>
                    <a:ea typeface="Microsoft YaHei UI" panose="020B0503020204020204" pitchFamily="34" charset="-122"/>
                  </a:rPr>
                  <a:t>用</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𝑯</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使真實狀態</a:t>
                </a:r>
                <a14:m>
                  <m:oMath xmlns:m="http://schemas.openxmlformats.org/officeDocument/2006/math">
                    <m:sSub>
                      <m:sSubPr>
                        <m:ctrlPr>
                          <a:rPr lang="en-US" altLang="zh-TW" sz="1200" b="1" i="1">
                            <a:solidFill>
                              <a:schemeClr val="bg1"/>
                            </a:solidFill>
                            <a:latin typeface="Cambria Math" panose="02040503050406030204" pitchFamily="18" charset="0"/>
                          </a:rPr>
                        </m:ctrlPr>
                      </m:sSubPr>
                      <m:e>
                        <m:acc>
                          <m:accPr>
                            <m:chr m:val="̂"/>
                            <m:ctrlPr>
                              <a:rPr lang="en-US" altLang="zh-TW" sz="1200" b="1" i="1">
                                <a:solidFill>
                                  <a:schemeClr val="bg1"/>
                                </a:solidFill>
                                <a:latin typeface="Cambria Math" panose="02040503050406030204" pitchFamily="18" charset="0"/>
                              </a:rPr>
                            </m:ctrlPr>
                          </m:accPr>
                          <m:e>
                            <m:r>
                              <a:rPr lang="en-US" altLang="zh-TW" sz="1200" b="1" i="1">
                                <a:solidFill>
                                  <a:schemeClr val="bg1"/>
                                </a:solidFill>
                                <a:latin typeface="Cambria Math" panose="02040503050406030204" pitchFamily="18" charset="0"/>
                              </a:rPr>
                              <m:t>𝒙</m:t>
                            </m:r>
                          </m:e>
                        </m:acc>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轉換為感測器讀數分布</a:t>
                </a:r>
                <a14:m>
                  <m:oMath xmlns:m="http://schemas.openxmlformats.org/officeDocument/2006/math">
                    <m:sSub>
                      <m:sSubPr>
                        <m:ctrlPr>
                          <a:rPr lang="en-US" altLang="zh-TW" sz="1200" i="1" smtClean="0">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smtClean="0">
                            <a:solidFill>
                              <a:schemeClr val="bg1"/>
                            </a:solidFill>
                            <a:latin typeface="Cambria Math" panose="02040503050406030204" pitchFamily="18" charset="0"/>
                            <a:ea typeface="Microsoft YaHei UI" panose="020B0503020204020204" pitchFamily="34" charset="-122"/>
                          </a:rPr>
                          <m:t>𝜇</m:t>
                        </m:r>
                      </m:e>
                      <m:sub>
                        <m:r>
                          <a:rPr lang="en-US" altLang="zh-TW" sz="1200" b="0" i="1" smtClean="0">
                            <a:solidFill>
                              <a:schemeClr val="bg1"/>
                            </a:solidFill>
                            <a:latin typeface="Cambria Math" panose="02040503050406030204" pitchFamily="18" charset="0"/>
                            <a:ea typeface="Microsoft YaHei UI" panose="020B0503020204020204" pitchFamily="34" charset="-122"/>
                          </a:rPr>
                          <m:t>0</m:t>
                        </m:r>
                      </m:sub>
                    </m:sSub>
                    <m:r>
                      <a:rPr lang="en-US" altLang="zh-TW" sz="1200" b="0" i="1" smtClean="0">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b="0" i="1" smtClean="0">
                            <a:solidFill>
                              <a:schemeClr val="bg1"/>
                            </a:solidFill>
                            <a:latin typeface="Cambria Math" panose="02040503050406030204" pitchFamily="18" charset="0"/>
                            <a:ea typeface="Microsoft YaHei UI" panose="020B0503020204020204" pitchFamily="34" charset="-122"/>
                          </a:rPr>
                        </m:ctrlPr>
                      </m:naryPr>
                      <m:sub/>
                      <m:sup/>
                      <m:e>
                        <m:r>
                          <a:rPr lang="en-US" altLang="zh-TW" sz="1200" b="0" i="1" smtClean="0">
                            <a:solidFill>
                              <a:schemeClr val="bg1"/>
                            </a:solidFill>
                            <a:latin typeface="Cambria Math" panose="02040503050406030204" pitchFamily="18" charset="0"/>
                            <a:ea typeface="Microsoft YaHei UI" panose="020B0503020204020204" pitchFamily="34" charset="-122"/>
                          </a:rPr>
                          <m:t>0</m:t>
                        </m:r>
                      </m:e>
                    </m:nary>
                    <m:r>
                      <a:rPr lang="en-US" altLang="zh-TW" sz="1200" b="0" i="1" smtClean="0">
                        <a:solidFill>
                          <a:schemeClr val="bg1"/>
                        </a:solidFill>
                        <a:latin typeface="Cambria Math" panose="02040503050406030204" pitchFamily="18" charset="0"/>
                        <a:ea typeface="Microsoft YaHei UI" panose="020B0503020204020204" pitchFamily="34" charset="-122"/>
                      </a:rPr>
                      <m:t>)</m:t>
                    </m:r>
                  </m:oMath>
                </a14:m>
                <a:r>
                  <a:rPr lang="en-US" altLang="zh-TW" sz="1200" dirty="0" smtClean="0">
                    <a:solidFill>
                      <a:schemeClr val="bg1"/>
                    </a:solidFill>
                    <a:latin typeface="Microsoft YaHei UI" panose="020B0503020204020204" pitchFamily="34" charset="-122"/>
                    <a:ea typeface="Microsoft YaHei UI" panose="020B0503020204020204" pitchFamily="34" charset="-122"/>
                  </a:rPr>
                  <a:t>, </a:t>
                </a:r>
                <a:r>
                  <a:rPr lang="zh-TW" altLang="en-US" sz="1200" dirty="0" smtClean="0">
                    <a:solidFill>
                      <a:schemeClr val="bg1"/>
                    </a:solidFill>
                    <a:latin typeface="Microsoft YaHei UI" panose="020B0503020204020204" pitchFamily="34" charset="-122"/>
                    <a:ea typeface="Microsoft YaHei UI" panose="020B0503020204020204" pitchFamily="34" charset="-122"/>
                  </a:rPr>
                  <a:t>而實際感測器讀數分布則為</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b="0" i="1" smtClean="0">
                            <a:solidFill>
                              <a:schemeClr val="bg1"/>
                            </a:solidFill>
                            <a:latin typeface="Cambria Math" panose="02040503050406030204" pitchFamily="18" charset="0"/>
                            <a:ea typeface="Microsoft YaHei UI" panose="020B0503020204020204" pitchFamily="34" charset="-122"/>
                          </a:rPr>
                          <m:t>1</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smtClean="0">
                            <a:solidFill>
                              <a:schemeClr val="bg1"/>
                            </a:solidFill>
                            <a:latin typeface="Cambria Math" panose="02040503050406030204" pitchFamily="18" charset="0"/>
                            <a:ea typeface="Microsoft YaHei UI" panose="020B0503020204020204" pitchFamily="34" charset="-122"/>
                          </a:rPr>
                        </m:ctrlPr>
                      </m:naryPr>
                      <m:sub/>
                      <m:sup/>
                      <m:e>
                        <m:r>
                          <a:rPr lang="en-US" altLang="zh-TW" sz="1200" b="0" i="1" smtClean="0">
                            <a:solidFill>
                              <a:schemeClr val="bg1"/>
                            </a:solidFill>
                            <a:latin typeface="Cambria Math" panose="02040503050406030204" pitchFamily="18" charset="0"/>
                            <a:ea typeface="Microsoft YaHei UI" panose="020B0503020204020204" pitchFamily="34" charset="-122"/>
                          </a:rPr>
                          <m:t>1</m:t>
                        </m:r>
                      </m:e>
                    </m:nary>
                    <m:r>
                      <a:rPr lang="en-US" altLang="zh-TW" sz="1200" i="1">
                        <a:solidFill>
                          <a:schemeClr val="bg1"/>
                        </a:solidFill>
                        <a:latin typeface="Cambria Math" panose="02040503050406030204" pitchFamily="18" charset="0"/>
                        <a:ea typeface="Microsoft YaHei UI" panose="020B0503020204020204" pitchFamily="34" charset="-122"/>
                      </a:rPr>
                      <m:t>)</m:t>
                    </m:r>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411951" y="4609530"/>
                <a:ext cx="11780050" cy="461665"/>
              </a:xfrm>
              <a:prstGeom prst="rect">
                <a:avLst/>
              </a:prstGeom>
              <a:blipFill>
                <a:blip r:embed="rId9"/>
                <a:stretch>
                  <a:fillRect l="-52" t="-18421" b="-94737"/>
                </a:stretch>
              </a:blipFill>
            </p:spPr>
            <p:txBody>
              <a:bodyPr/>
              <a:lstStyle/>
              <a:p>
                <a:r>
                  <a:rPr lang="zh-TW" altLang="en-US">
                    <a:noFill/>
                  </a:rPr>
                  <a:t> </a:t>
                </a:r>
              </a:p>
            </p:txBody>
          </p:sp>
        </mc:Fallback>
      </mc:AlternateContent>
      <p:grpSp>
        <p:nvGrpSpPr>
          <p:cNvPr id="42" name="群組 41"/>
          <p:cNvGrpSpPr/>
          <p:nvPr/>
        </p:nvGrpSpPr>
        <p:grpSpPr>
          <a:xfrm>
            <a:off x="3144965" y="3307516"/>
            <a:ext cx="2381865" cy="926537"/>
            <a:chOff x="502213" y="5267949"/>
            <a:chExt cx="2381865" cy="926537"/>
          </a:xfrm>
        </p:grpSpPr>
        <mc:AlternateContent xmlns:mc="http://schemas.openxmlformats.org/markup-compatibility/2006" xmlns:a14="http://schemas.microsoft.com/office/drawing/2010/main">
          <mc:Choice Requires="a14">
            <p:sp>
              <p:nvSpPr>
                <p:cNvPr id="35" name="矩形 34"/>
                <p:cNvSpPr/>
                <p:nvPr/>
              </p:nvSpPr>
              <p:spPr>
                <a:xfrm>
                  <a:off x="726969" y="5267949"/>
                  <a:ext cx="206511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accent2"/>
                                </a:solidFill>
                                <a:latin typeface="Cambria Math" panose="02040503050406030204" pitchFamily="18" charset="0"/>
                              </a:rPr>
                            </m:ctrlPr>
                          </m:sSubPr>
                          <m:e>
                            <m:acc>
                              <m:accPr>
                                <m:chr m:val="̂"/>
                                <m:ctrlPr>
                                  <a:rPr lang="en-US" altLang="zh-TW" sz="1600" i="1">
                                    <a:solidFill>
                                      <a:schemeClr val="accent2"/>
                                    </a:solidFill>
                                    <a:latin typeface="Cambria Math" panose="02040503050406030204" pitchFamily="18" charset="0"/>
                                  </a:rPr>
                                </m:ctrlPr>
                              </m:accPr>
                              <m:e>
                                <m:r>
                                  <a:rPr lang="en-US" altLang="zh-TW" sz="1600" i="1">
                                    <a:solidFill>
                                      <a:schemeClr val="accent2"/>
                                    </a:solidFill>
                                    <a:latin typeface="Cambria Math" panose="02040503050406030204" pitchFamily="18" charset="0"/>
                                  </a:rPr>
                                  <m:t>𝑥</m:t>
                                </m:r>
                              </m:e>
                            </m:acc>
                          </m:e>
                          <m:sub>
                            <m:r>
                              <a:rPr lang="en-US" altLang="zh-TW" sz="1600" i="1">
                                <a:solidFill>
                                  <a:schemeClr val="accent2"/>
                                </a:solidFill>
                                <a:latin typeface="Cambria Math" panose="02040503050406030204" pitchFamily="18" charset="0"/>
                              </a:rPr>
                              <m:t>𝑘</m:t>
                            </m:r>
                          </m:sub>
                        </m:sSub>
                        <m:r>
                          <a:rPr lang="zh-TW" altLang="en-US" sz="1600" i="1">
                            <a:solidFill>
                              <a:schemeClr val="accent2"/>
                            </a:solidFill>
                            <a:latin typeface="Cambria Math" panose="02040503050406030204" pitchFamily="18" charset="0"/>
                          </a:rPr>
                          <m:t> </m:t>
                        </m:r>
                        <m:r>
                          <a:rPr lang="en-US" altLang="zh-TW" sz="1600" i="1">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𝐹</m:t>
                            </m:r>
                          </m:e>
                          <m:sub>
                            <m:r>
                              <a:rPr lang="en-US" altLang="zh-TW" sz="1600" i="1">
                                <a:solidFill>
                                  <a:schemeClr val="tx1"/>
                                </a:solidFill>
                                <a:latin typeface="Cambria Math" panose="02040503050406030204" pitchFamily="18" charset="0"/>
                              </a:rPr>
                              <m:t>𝑘</m:t>
                            </m:r>
                          </m:sub>
                        </m:sSub>
                        <m:sSub>
                          <m:sSubPr>
                            <m:ctrlPr>
                              <a:rPr lang="en-US" altLang="zh-TW" sz="1600" i="1">
                                <a:solidFill>
                                  <a:srgbClr val="92D050"/>
                                </a:solidFill>
                                <a:latin typeface="Cambria Math" panose="02040503050406030204" pitchFamily="18" charset="0"/>
                              </a:rPr>
                            </m:ctrlPr>
                          </m:sSubPr>
                          <m:e>
                            <m:acc>
                              <m:accPr>
                                <m:chr m:val="̂"/>
                                <m:ctrlPr>
                                  <a:rPr lang="en-US" altLang="zh-TW" sz="1600" i="1">
                                    <a:solidFill>
                                      <a:srgbClr val="92D050"/>
                                    </a:solidFill>
                                    <a:latin typeface="Cambria Math" panose="02040503050406030204" pitchFamily="18" charset="0"/>
                                  </a:rPr>
                                </m:ctrlPr>
                              </m:accPr>
                              <m:e>
                                <m:r>
                                  <a:rPr lang="en-US" altLang="zh-TW" sz="1600" i="1">
                                    <a:solidFill>
                                      <a:srgbClr val="92D050"/>
                                    </a:solidFill>
                                    <a:latin typeface="Cambria Math" panose="02040503050406030204" pitchFamily="18" charset="0"/>
                                  </a:rPr>
                                  <m:t>𝑥</m:t>
                                </m:r>
                              </m:e>
                            </m:acc>
                          </m:e>
                          <m:sub>
                            <m:r>
                              <a:rPr lang="en-US" altLang="zh-TW" sz="1600" i="1">
                                <a:solidFill>
                                  <a:srgbClr val="92D050"/>
                                </a:solidFill>
                                <a:latin typeface="Cambria Math" panose="02040503050406030204" pitchFamily="18" charset="0"/>
                              </a:rPr>
                              <m:t>𝑘</m:t>
                            </m:r>
                            <m:r>
                              <a:rPr lang="en-US" altLang="zh-TW" sz="1600" i="1">
                                <a:solidFill>
                                  <a:srgbClr val="92D050"/>
                                </a:solidFill>
                                <a:latin typeface="Cambria Math" panose="02040503050406030204" pitchFamily="18" charset="0"/>
                              </a:rPr>
                              <m:t>−1</m:t>
                            </m:r>
                          </m:sub>
                        </m:sSub>
                        <m:r>
                          <a:rPr lang="en-US" altLang="zh-TW" sz="1600" i="1">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𝐵</m:t>
                            </m:r>
                          </m:e>
                          <m:sub>
                            <m:r>
                              <a:rPr lang="en-US" altLang="zh-TW" sz="1600" i="1">
                                <a:solidFill>
                                  <a:schemeClr val="tx1"/>
                                </a:solidFill>
                                <a:latin typeface="Cambria Math" panose="02040503050406030204" pitchFamily="18" charset="0"/>
                              </a:rPr>
                              <m:t>𝑘</m:t>
                            </m:r>
                          </m:sub>
                        </m:sSub>
                        <m:sSub>
                          <m:sSubPr>
                            <m:ctrlPr>
                              <a:rPr lang="en-US" altLang="zh-TW" sz="1600" i="1">
                                <a:solidFill>
                                  <a:srgbClr val="7030A0"/>
                                </a:solidFill>
                                <a:latin typeface="Cambria Math" panose="02040503050406030204" pitchFamily="18" charset="0"/>
                              </a:rPr>
                            </m:ctrlPr>
                          </m:sSubPr>
                          <m:e>
                            <m:acc>
                              <m:accPr>
                                <m:chr m:val="⃗"/>
                                <m:ctrlPr>
                                  <a:rPr lang="en-US" altLang="zh-TW" sz="1600" i="1">
                                    <a:solidFill>
                                      <a:srgbClr val="7030A0"/>
                                    </a:solidFill>
                                    <a:latin typeface="Cambria Math" panose="02040503050406030204" pitchFamily="18" charset="0"/>
                                  </a:rPr>
                                </m:ctrlPr>
                              </m:accPr>
                              <m:e>
                                <m:r>
                                  <a:rPr lang="en-US" altLang="zh-TW" sz="1600" i="1">
                                    <a:solidFill>
                                      <a:srgbClr val="7030A0"/>
                                    </a:solidFill>
                                    <a:latin typeface="Cambria Math" panose="02040503050406030204" pitchFamily="18" charset="0"/>
                                  </a:rPr>
                                  <m:t>𝑢</m:t>
                                </m:r>
                              </m:e>
                            </m:acc>
                          </m:e>
                          <m:sub>
                            <m:r>
                              <a:rPr lang="en-US" altLang="zh-TW" sz="1600" i="1">
                                <a:solidFill>
                                  <a:srgbClr val="7030A0"/>
                                </a:solidFill>
                                <a:latin typeface="Cambria Math" panose="02040503050406030204" pitchFamily="18" charset="0"/>
                              </a:rPr>
                              <m:t>𝑘</m:t>
                            </m:r>
                          </m:sub>
                        </m:sSub>
                      </m:oMath>
                    </m:oMathPara>
                  </a14:m>
                  <a:endParaRPr lang="zh-TW" altLang="en-US" sz="1600" dirty="0"/>
                </a:p>
              </p:txBody>
            </p:sp>
          </mc:Choice>
          <mc:Fallback xmlns="">
            <p:sp>
              <p:nvSpPr>
                <p:cNvPr id="35" name="矩形 34"/>
                <p:cNvSpPr>
                  <a:spLocks noRot="1" noChangeAspect="1" noMove="1" noResize="1" noEditPoints="1" noAdjustHandles="1" noChangeArrowheads="1" noChangeShapeType="1" noTextEdit="1"/>
                </p:cNvSpPr>
                <p:nvPr/>
              </p:nvSpPr>
              <p:spPr>
                <a:xfrm>
                  <a:off x="726969" y="5267949"/>
                  <a:ext cx="2065116" cy="3385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6500" y="5793990"/>
                  <a:ext cx="2157578" cy="353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accent2"/>
                                </a:solidFill>
                                <a:latin typeface="Cambria Math" panose="02040503050406030204" pitchFamily="18" charset="0"/>
                              </a:rPr>
                            </m:ctrlPr>
                          </m:sSubPr>
                          <m:e>
                            <m:r>
                              <a:rPr lang="en-US" altLang="zh-TW" sz="1600" i="1">
                                <a:solidFill>
                                  <a:schemeClr val="accent2"/>
                                </a:solidFill>
                                <a:latin typeface="Cambria Math" panose="02040503050406030204" pitchFamily="18" charset="0"/>
                              </a:rPr>
                              <m:t>𝑃</m:t>
                            </m:r>
                          </m:e>
                          <m:sub>
                            <m:r>
                              <a:rPr lang="en-US" altLang="zh-TW" sz="1600" i="1">
                                <a:solidFill>
                                  <a:schemeClr val="accent2"/>
                                </a:solidFill>
                                <a:latin typeface="Cambria Math" panose="02040503050406030204" pitchFamily="18" charset="0"/>
                              </a:rPr>
                              <m:t>𝑘</m:t>
                            </m:r>
                          </m:sub>
                        </m:sSub>
                        <m:r>
                          <a:rPr lang="zh-TW" altLang="en-US" sz="1600" i="1">
                            <a:latin typeface="Cambria Math" panose="02040503050406030204" pitchFamily="18" charset="0"/>
                          </a:rPr>
                          <m:t> </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𝐹</m:t>
                            </m:r>
                          </m:e>
                          <m:sub>
                            <m:r>
                              <a:rPr lang="en-US" altLang="zh-TW" sz="1600" i="1">
                                <a:latin typeface="Cambria Math" panose="02040503050406030204" pitchFamily="18" charset="0"/>
                              </a:rPr>
                              <m:t>𝑘</m:t>
                            </m:r>
                          </m:sub>
                        </m:sSub>
                        <m:sSub>
                          <m:sSubPr>
                            <m:ctrlPr>
                              <a:rPr lang="en-US" altLang="zh-TW" sz="1600" i="1" smtClean="0">
                                <a:solidFill>
                                  <a:srgbClr val="78CDEE"/>
                                </a:solidFill>
                                <a:latin typeface="Cambria Math" panose="02040503050406030204" pitchFamily="18" charset="0"/>
                              </a:rPr>
                            </m:ctrlPr>
                          </m:sSubPr>
                          <m:e>
                            <m:r>
                              <a:rPr lang="en-US" altLang="zh-TW" sz="1600" i="1">
                                <a:solidFill>
                                  <a:srgbClr val="78CDEE"/>
                                </a:solidFill>
                                <a:latin typeface="Cambria Math" panose="02040503050406030204" pitchFamily="18" charset="0"/>
                              </a:rPr>
                              <m:t>𝑃</m:t>
                            </m:r>
                          </m:e>
                          <m:sub>
                            <m:r>
                              <a:rPr lang="en-US" altLang="zh-TW" sz="1600" i="1">
                                <a:solidFill>
                                  <a:srgbClr val="78CDEE"/>
                                </a:solidFill>
                                <a:latin typeface="Cambria Math" panose="02040503050406030204" pitchFamily="18" charset="0"/>
                              </a:rPr>
                              <m:t>𝑘</m:t>
                            </m:r>
                            <m:r>
                              <a:rPr lang="en-US" altLang="zh-TW" sz="1600" i="1">
                                <a:solidFill>
                                  <a:srgbClr val="78CDEE"/>
                                </a:solidFill>
                                <a:latin typeface="Cambria Math" panose="02040503050406030204" pitchFamily="18" charset="0"/>
                              </a:rPr>
                              <m:t>−1</m:t>
                            </m:r>
                          </m:sub>
                        </m:sSub>
                        <m:sSup>
                          <m:sSupPr>
                            <m:ctrlPr>
                              <a:rPr lang="en-US" altLang="zh-TW" sz="1600" i="1">
                                <a:latin typeface="Cambria Math" panose="02040503050406030204" pitchFamily="18" charset="0"/>
                              </a:rPr>
                            </m:ctrlPr>
                          </m:sSupPr>
                          <m:e>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𝐹</m:t>
                                </m:r>
                              </m:e>
                              <m:sub>
                                <m:r>
                                  <a:rPr lang="en-US" altLang="zh-TW" sz="1600" i="1">
                                    <a:latin typeface="Cambria Math" panose="02040503050406030204" pitchFamily="18" charset="0"/>
                                  </a:rPr>
                                  <m:t>𝑘</m:t>
                                </m:r>
                              </m:sub>
                            </m:sSub>
                          </m:e>
                          <m:sup>
                            <m:r>
                              <a:rPr lang="en-US" altLang="zh-TW" sz="1600" i="1">
                                <a:latin typeface="Cambria Math" panose="02040503050406030204" pitchFamily="18" charset="0"/>
                              </a:rPr>
                              <m:t>𝑇</m:t>
                            </m:r>
                          </m:sup>
                        </m:sSup>
                        <m:r>
                          <a:rPr lang="en-US" altLang="zh-TW" sz="1600" i="1" smtClean="0">
                            <a:latin typeface="Cambria Math" panose="02040503050406030204" pitchFamily="18" charset="0"/>
                          </a:rPr>
                          <m:t>+</m:t>
                        </m:r>
                        <m:sSub>
                          <m:sSubPr>
                            <m:ctrlPr>
                              <a:rPr lang="en-US" altLang="zh-TW" sz="1600" i="1" smtClean="0">
                                <a:solidFill>
                                  <a:srgbClr val="FF0000"/>
                                </a:solidFill>
                                <a:latin typeface="Cambria Math" panose="02040503050406030204" pitchFamily="18" charset="0"/>
                              </a:rPr>
                            </m:ctrlPr>
                          </m:sSubPr>
                          <m:e>
                            <m:r>
                              <a:rPr lang="en-US" altLang="zh-TW" sz="1600" b="0" i="1" smtClean="0">
                                <a:solidFill>
                                  <a:srgbClr val="FF0000"/>
                                </a:solidFill>
                                <a:latin typeface="Cambria Math" panose="02040503050406030204" pitchFamily="18" charset="0"/>
                              </a:rPr>
                              <m:t>𝑄</m:t>
                            </m:r>
                          </m:e>
                          <m:sub>
                            <m:r>
                              <a:rPr lang="en-US" altLang="zh-TW" sz="1600" b="0" i="1" smtClean="0">
                                <a:solidFill>
                                  <a:srgbClr val="FF0000"/>
                                </a:solidFill>
                                <a:latin typeface="Cambria Math" panose="02040503050406030204" pitchFamily="18" charset="0"/>
                              </a:rPr>
                              <m:t>𝑘</m:t>
                            </m:r>
                          </m:sub>
                        </m:sSub>
                      </m:oMath>
                    </m:oMathPara>
                  </a14:m>
                  <a:endParaRPr lang="zh-TW" altLang="en-US" sz="1600" dirty="0"/>
                </a:p>
              </p:txBody>
            </p:sp>
          </mc:Choice>
          <mc:Fallback xmlns="">
            <p:sp>
              <p:nvSpPr>
                <p:cNvPr id="36" name="矩形 35"/>
                <p:cNvSpPr>
                  <a:spLocks noRot="1" noChangeAspect="1" noMove="1" noResize="1" noEditPoints="1" noAdjustHandles="1" noChangeArrowheads="1" noChangeShapeType="1" noTextEdit="1"/>
                </p:cNvSpPr>
                <p:nvPr/>
              </p:nvSpPr>
              <p:spPr>
                <a:xfrm>
                  <a:off x="726500" y="5793990"/>
                  <a:ext cx="2157578" cy="353495"/>
                </a:xfrm>
                <a:prstGeom prst="rect">
                  <a:avLst/>
                </a:prstGeom>
                <a:blipFill>
                  <a:blip r:embed="rId11"/>
                  <a:stretch>
                    <a:fillRect b="-6897"/>
                  </a:stretch>
                </a:blipFill>
              </p:spPr>
              <p:txBody>
                <a:bodyPr/>
                <a:lstStyle/>
                <a:p>
                  <a:r>
                    <a:rPr lang="zh-TW" altLang="en-US">
                      <a:noFill/>
                    </a:rPr>
                    <a:t> </a:t>
                  </a:r>
                </a:p>
              </p:txBody>
            </p:sp>
          </mc:Fallback>
        </mc:AlternateContent>
        <p:sp>
          <p:nvSpPr>
            <p:cNvPr id="37" name="左大括弧 36"/>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sp>
        <p:nvSpPr>
          <p:cNvPr id="18" name="文字方塊 17"/>
          <p:cNvSpPr txBox="1"/>
          <p:nvPr/>
        </p:nvSpPr>
        <p:spPr>
          <a:xfrm>
            <a:off x="411995" y="647402"/>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2</a:t>
            </a:r>
            <a:r>
              <a:rPr lang="en-US" altLang="zh-TW" sz="1400" dirty="0" smtClean="0">
                <a:solidFill>
                  <a:schemeClr val="bg1"/>
                </a:solidFill>
              </a:rPr>
              <a:t>.</a:t>
            </a:r>
            <a:r>
              <a:rPr lang="zh-TW" altLang="en-US" sz="1400" dirty="0" smtClean="0">
                <a:solidFill>
                  <a:schemeClr val="bg1"/>
                </a:solidFill>
              </a:rPr>
              <a:t> 狀態 </a:t>
            </a:r>
            <a:r>
              <a:rPr lang="en-US" altLang="zh-TW" sz="1400" dirty="0" smtClean="0">
                <a:solidFill>
                  <a:schemeClr val="bg1"/>
                </a:solidFill>
              </a:rPr>
              <a:t>+</a:t>
            </a:r>
            <a:r>
              <a:rPr lang="zh-TW" altLang="en-US" sz="1400" dirty="0" smtClean="0">
                <a:solidFill>
                  <a:schemeClr val="bg1"/>
                </a:solidFill>
              </a:rPr>
              <a:t> 外部控制</a:t>
            </a:r>
            <a:r>
              <a:rPr lang="en-US" altLang="zh-TW" sz="1400" dirty="0" smtClean="0">
                <a:solidFill>
                  <a:schemeClr val="bg1"/>
                </a:solidFill>
              </a:rPr>
              <a:t>:</a:t>
            </a:r>
            <a:endParaRPr lang="zh-TW" altLang="en-US" sz="1400" dirty="0">
              <a:solidFill>
                <a:schemeClr val="bg1"/>
              </a:solidFill>
            </a:endParaRPr>
          </a:p>
        </p:txBody>
      </p:sp>
      <p:sp>
        <p:nvSpPr>
          <p:cNvPr id="19" name="文字方塊 18"/>
          <p:cNvSpPr txBox="1"/>
          <p:nvPr/>
        </p:nvSpPr>
        <p:spPr>
          <a:xfrm>
            <a:off x="411950" y="2241197"/>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3.</a:t>
            </a:r>
            <a:r>
              <a:rPr lang="zh-TW" altLang="en-US" sz="1400" dirty="0" smtClean="0">
                <a:solidFill>
                  <a:schemeClr val="bg1"/>
                </a:solidFill>
              </a:rPr>
              <a:t> 外部不確定性</a:t>
            </a:r>
            <a:r>
              <a:rPr lang="en-US" altLang="zh-TW" sz="1400" dirty="0" smtClean="0">
                <a:solidFill>
                  <a:schemeClr val="bg1"/>
                </a:solidFill>
              </a:rPr>
              <a:t>:</a:t>
            </a:r>
            <a:endParaRPr lang="zh-TW" altLang="en-US" sz="1400" dirty="0">
              <a:solidFill>
                <a:schemeClr val="bg1"/>
              </a:solidFill>
            </a:endParaRPr>
          </a:p>
        </p:txBody>
      </p:sp>
      <p:grpSp>
        <p:nvGrpSpPr>
          <p:cNvPr id="20" name="群組 19"/>
          <p:cNvGrpSpPr/>
          <p:nvPr/>
        </p:nvGrpSpPr>
        <p:grpSpPr>
          <a:xfrm>
            <a:off x="6001754" y="3313571"/>
            <a:ext cx="3639004" cy="926537"/>
            <a:chOff x="502213" y="5267949"/>
            <a:chExt cx="3639004" cy="926537"/>
          </a:xfrm>
        </p:grpSpPr>
        <p:sp>
          <p:nvSpPr>
            <p:cNvPr id="21" name="矩形 20"/>
            <p:cNvSpPr/>
            <p:nvPr/>
          </p:nvSpPr>
          <p:spPr>
            <a:xfrm>
              <a:off x="726969" y="5267949"/>
              <a:ext cx="2706190" cy="307777"/>
            </a:xfrm>
            <a:prstGeom prst="rect">
              <a:avLst/>
            </a:prstGeom>
          </p:spPr>
          <p:txBody>
            <a:bodyPr wrap="none">
              <a:spAutoFit/>
            </a:bodyPr>
            <a:lstStyle/>
            <a:p>
              <a:r>
                <a:rPr lang="zh-TW" altLang="en-US" sz="1400" dirty="0" smtClean="0">
                  <a:solidFill>
                    <a:schemeClr val="accent2"/>
                  </a:solidFill>
                  <a:latin typeface="Microsoft YaHei UI" panose="020B0503020204020204" pitchFamily="34" charset="-122"/>
                  <a:ea typeface="Microsoft YaHei UI" panose="020B0503020204020204" pitchFamily="34" charset="-122"/>
                </a:rPr>
                <a:t>最佳估計</a:t>
              </a:r>
              <a:r>
                <a:rPr lang="en-US" altLang="zh-TW" sz="1400" dirty="0" smtClean="0">
                  <a:solidFill>
                    <a:schemeClr val="accent2"/>
                  </a:solidFill>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92D050"/>
                  </a:solidFill>
                  <a:latin typeface="Microsoft YaHei UI" panose="020B0503020204020204" pitchFamily="34" charset="-122"/>
                  <a:ea typeface="Microsoft YaHei UI" panose="020B0503020204020204" pitchFamily="34" charset="-122"/>
                </a:rPr>
                <a:t>狀態估計 </a:t>
              </a:r>
              <a:r>
                <a:rPr lang="en-US" altLang="zh-TW" sz="1400" dirty="0" smtClean="0">
                  <a:latin typeface="Microsoft YaHei UI" panose="020B0503020204020204" pitchFamily="34" charset="-122"/>
                  <a:ea typeface="Microsoft YaHei UI" panose="020B0503020204020204" pitchFamily="34" charset="-122"/>
                </a:rPr>
                <a:t>&amp;</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7030A0"/>
                  </a:solidFill>
                  <a:latin typeface="Microsoft YaHei UI" panose="020B0503020204020204" pitchFamily="34" charset="-122"/>
                  <a:ea typeface="Microsoft YaHei UI" panose="020B0503020204020204" pitchFamily="34" charset="-122"/>
                </a:rPr>
                <a:t>外部影響</a:t>
              </a:r>
              <a:endParaRPr lang="zh-TW" altLang="en-US" sz="1400" dirty="0">
                <a:solidFill>
                  <a:srgbClr val="7030A0"/>
                </a:solidFill>
                <a:latin typeface="Microsoft YaHei UI" panose="020B0503020204020204" pitchFamily="34" charset="-122"/>
                <a:ea typeface="Microsoft YaHei UI" panose="020B0503020204020204" pitchFamily="34" charset="-122"/>
              </a:endParaRPr>
            </a:p>
          </p:txBody>
        </p:sp>
        <p:sp>
          <p:nvSpPr>
            <p:cNvPr id="25" name="矩形 24"/>
            <p:cNvSpPr/>
            <p:nvPr/>
          </p:nvSpPr>
          <p:spPr>
            <a:xfrm>
              <a:off x="726500" y="5793990"/>
              <a:ext cx="3414717" cy="307777"/>
            </a:xfrm>
            <a:prstGeom prst="rect">
              <a:avLst/>
            </a:prstGeom>
          </p:spPr>
          <p:txBody>
            <a:bodyPr wrap="none">
              <a:spAutoFit/>
            </a:bodyPr>
            <a:lstStyle/>
            <a:p>
              <a:r>
                <a:rPr lang="zh-TW" altLang="en-US" sz="1400" dirty="0" smtClean="0">
                  <a:solidFill>
                    <a:schemeClr val="accent2"/>
                  </a:solidFill>
                  <a:latin typeface="Microsoft YaHei UI" panose="020B0503020204020204" pitchFamily="34" charset="-122"/>
                  <a:ea typeface="Microsoft YaHei UI" panose="020B0503020204020204" pitchFamily="34" charset="-122"/>
                </a:rPr>
                <a:t>不確定性</a:t>
              </a:r>
              <a:r>
                <a:rPr lang="en-US" altLang="zh-TW" sz="1400" dirty="0" smtClean="0">
                  <a:solidFill>
                    <a:schemeClr val="accent2"/>
                  </a:solidFill>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78CDEE"/>
                  </a:solidFill>
                  <a:latin typeface="Microsoft YaHei UI" panose="020B0503020204020204" pitchFamily="34" charset="-122"/>
                  <a:ea typeface="Microsoft YaHei UI" panose="020B0503020204020204" pitchFamily="34" charset="-122"/>
                </a:rPr>
                <a:t>狀態不確定性 </a:t>
              </a:r>
              <a:r>
                <a:rPr lang="en-US" altLang="zh-TW" sz="1400" dirty="0">
                  <a:latin typeface="Microsoft YaHei UI" panose="020B0503020204020204" pitchFamily="34" charset="-122"/>
                  <a:ea typeface="Microsoft YaHei UI" panose="020B0503020204020204" pitchFamily="34" charset="-122"/>
                </a:rPr>
                <a:t>&amp;</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FF0000"/>
                  </a:solidFill>
                  <a:latin typeface="Microsoft YaHei UI" panose="020B0503020204020204" pitchFamily="34" charset="-122"/>
                  <a:ea typeface="Microsoft YaHei UI" panose="020B0503020204020204" pitchFamily="34" charset="-122"/>
                </a:rPr>
                <a:t>外部不確定性</a:t>
              </a:r>
              <a:endParaRPr lang="zh-TW" altLang="en-US" sz="1400" dirty="0">
                <a:solidFill>
                  <a:srgbClr val="FF0000"/>
                </a:solidFill>
                <a:latin typeface="Microsoft YaHei UI" panose="020B0503020204020204" pitchFamily="34" charset="-122"/>
                <a:ea typeface="Microsoft YaHei UI" panose="020B0503020204020204" pitchFamily="34" charset="-122"/>
              </a:endParaRPr>
            </a:p>
          </p:txBody>
        </p:sp>
        <p:sp>
          <p:nvSpPr>
            <p:cNvPr id="26" name="左大括弧 25"/>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Microsoft YaHei UI" panose="020B0503020204020204" pitchFamily="34" charset="-122"/>
                <a:ea typeface="Microsoft YaHei UI" panose="020B0503020204020204" pitchFamily="34" charset="-122"/>
              </a:endParaRPr>
            </a:p>
          </p:txBody>
        </p:sp>
      </p:grpSp>
      <mc:AlternateContent xmlns:mc="http://schemas.openxmlformats.org/markup-compatibility/2006" xmlns:a14="http://schemas.microsoft.com/office/drawing/2010/main">
        <mc:Choice Requires="a14">
          <p:sp>
            <p:nvSpPr>
              <p:cNvPr id="3" name="文字方塊 2"/>
              <p:cNvSpPr txBox="1"/>
              <p:nvPr/>
            </p:nvSpPr>
            <p:spPr>
              <a:xfrm>
                <a:off x="5640861" y="3635829"/>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640861" y="3635829"/>
                <a:ext cx="246862" cy="276999"/>
              </a:xfrm>
              <a:prstGeom prst="rect">
                <a:avLst/>
              </a:prstGeom>
              <a:blipFill>
                <a:blip r:embed="rId12"/>
                <a:stretch>
                  <a:fillRect l="-12195" r="-12195"/>
                </a:stretch>
              </a:blipFill>
            </p:spPr>
            <p:txBody>
              <a:bodyPr/>
              <a:lstStyle/>
              <a:p>
                <a:r>
                  <a:rPr lang="zh-TW" altLang="en-US">
                    <a:noFill/>
                  </a:rPr>
                  <a:t> </a:t>
                </a:r>
              </a:p>
            </p:txBody>
          </p:sp>
        </mc:Fallback>
      </mc:AlternateContent>
      <p:sp>
        <p:nvSpPr>
          <p:cNvPr id="27" name="文字方塊 26"/>
          <p:cNvSpPr txBox="1"/>
          <p:nvPr/>
        </p:nvSpPr>
        <p:spPr>
          <a:xfrm>
            <a:off x="411949" y="4301753"/>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4</a:t>
            </a:r>
            <a:r>
              <a:rPr lang="en-US" altLang="zh-TW" sz="1400" dirty="0" smtClean="0">
                <a:solidFill>
                  <a:schemeClr val="bg1"/>
                </a:solidFill>
              </a:rPr>
              <a:t>.</a:t>
            </a:r>
            <a:r>
              <a:rPr lang="zh-TW" altLang="en-US" sz="1400" dirty="0" smtClean="0">
                <a:solidFill>
                  <a:schemeClr val="bg1"/>
                </a:solidFill>
              </a:rPr>
              <a:t> 感測器量測值</a:t>
            </a:r>
            <a:r>
              <a:rPr lang="en-US" altLang="zh-TW" sz="1400" dirty="0" smtClean="0">
                <a:solidFill>
                  <a:schemeClr val="bg1"/>
                </a:solidFill>
              </a:rPr>
              <a:t>:</a:t>
            </a:r>
            <a:endParaRPr lang="zh-TW" altLang="en-US" sz="1400" dirty="0">
              <a:solidFill>
                <a:schemeClr val="bg1"/>
              </a:solidFill>
            </a:endParaRPr>
          </a:p>
        </p:txBody>
      </p:sp>
      <p:pic>
        <p:nvPicPr>
          <p:cNvPr id="4" name="圖片 3"/>
          <p:cNvPicPr>
            <a:picLocks noChangeAspect="1"/>
          </p:cNvPicPr>
          <p:nvPr/>
        </p:nvPicPr>
        <p:blipFill>
          <a:blip r:embed="rId13"/>
          <a:stretch>
            <a:fillRect/>
          </a:stretch>
        </p:blipFill>
        <p:spPr>
          <a:xfrm>
            <a:off x="782588" y="5216783"/>
            <a:ext cx="3078307" cy="1423159"/>
          </a:xfrm>
          <a:prstGeom prst="rect">
            <a:avLst/>
          </a:prstGeom>
        </p:spPr>
      </p:pic>
      <p:grpSp>
        <p:nvGrpSpPr>
          <p:cNvPr id="30" name="群組 29"/>
          <p:cNvGrpSpPr/>
          <p:nvPr/>
        </p:nvGrpSpPr>
        <p:grpSpPr>
          <a:xfrm>
            <a:off x="4453009" y="5391772"/>
            <a:ext cx="1971432" cy="1214627"/>
            <a:chOff x="502213" y="5267949"/>
            <a:chExt cx="1971432" cy="1214627"/>
          </a:xfrm>
        </p:grpSpPr>
        <mc:AlternateContent xmlns:mc="http://schemas.openxmlformats.org/markup-compatibility/2006" xmlns:a14="http://schemas.microsoft.com/office/drawing/2010/main">
          <mc:Choice Requires="a14">
            <p:sp>
              <p:nvSpPr>
                <p:cNvPr id="31" name="矩形 30"/>
                <p:cNvSpPr/>
                <p:nvPr/>
              </p:nvSpPr>
              <p:spPr>
                <a:xfrm>
                  <a:off x="726969" y="5267949"/>
                  <a:ext cx="11662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zh-TW" altLang="en-US" sz="1600" i="1" smtClean="0">
                                    <a:solidFill>
                                      <a:schemeClr val="bg1"/>
                                    </a:solidFill>
                                    <a:latin typeface="Cambria Math" panose="02040503050406030204" pitchFamily="18" charset="0"/>
                                  </a:rPr>
                                  <m:t>𝜇</m:t>
                                </m:r>
                              </m:e>
                            </m:acc>
                          </m:e>
                          <m:sub>
                            <m:r>
                              <a:rPr lang="en-US" altLang="zh-TW" sz="1600" i="1">
                                <a:solidFill>
                                  <a:schemeClr val="bg1"/>
                                </a:solidFill>
                                <a:latin typeface="Cambria Math" panose="02040503050406030204" pitchFamily="18" charset="0"/>
                              </a:rPr>
                              <m:t>0</m:t>
                            </m:r>
                          </m:sub>
                        </m:sSub>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sSub>
                          <m:sSubPr>
                            <m:ctrlPr>
                              <a:rPr lang="en-US" altLang="zh-TW" sz="1600" b="1" i="1">
                                <a:solidFill>
                                  <a:schemeClr val="bg1"/>
                                </a:solidFill>
                                <a:latin typeface="Cambria Math" panose="02040503050406030204" pitchFamily="18" charset="0"/>
                              </a:rPr>
                            </m:ctrlPr>
                          </m:sSubPr>
                          <m:e>
                            <m:acc>
                              <m:accPr>
                                <m:chr m:val="̂"/>
                                <m:ctrlPr>
                                  <a:rPr lang="en-US" altLang="zh-TW" sz="1600" b="1" i="1">
                                    <a:solidFill>
                                      <a:schemeClr val="bg1"/>
                                    </a:solidFill>
                                    <a:latin typeface="Cambria Math" panose="02040503050406030204" pitchFamily="18" charset="0"/>
                                  </a:rPr>
                                </m:ctrlPr>
                              </m:accPr>
                              <m:e>
                                <m:r>
                                  <a:rPr lang="en-US" altLang="zh-TW" sz="1600" b="1" i="1">
                                    <a:solidFill>
                                      <a:schemeClr val="bg1"/>
                                    </a:solidFill>
                                    <a:latin typeface="Cambria Math" panose="02040503050406030204" pitchFamily="18" charset="0"/>
                                  </a:rPr>
                                  <m:t>𝒙</m:t>
                                </m:r>
                              </m:e>
                            </m:acc>
                          </m:e>
                          <m:sub>
                            <m:r>
                              <a:rPr lang="en-US" altLang="zh-TW" sz="1600" b="1" i="1">
                                <a:solidFill>
                                  <a:schemeClr val="bg1"/>
                                </a:solidFill>
                                <a:latin typeface="Cambria Math" panose="02040503050406030204" pitchFamily="18" charset="0"/>
                              </a:rPr>
                              <m:t>𝒌</m:t>
                            </m:r>
                          </m:sub>
                        </m:sSub>
                      </m:oMath>
                    </m:oMathPara>
                  </a14:m>
                  <a:endParaRPr lang="zh-TW" altLang="en-US" sz="1600" b="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26969" y="5267949"/>
                  <a:ext cx="1166217" cy="338554"/>
                </a:xfrm>
                <a:prstGeom prst="rect">
                  <a:avLst/>
                </a:prstGeom>
                <a:blipFill>
                  <a:blip r:embed="rId14"/>
                  <a:stretch>
                    <a:fillRect t="-14286" r="-171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26500" y="5793990"/>
                  <a:ext cx="1747145" cy="688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600" i="1" smtClean="0">
                                <a:solidFill>
                                  <a:schemeClr val="bg1"/>
                                </a:solidFill>
                                <a:latin typeface="Cambria Math" panose="02040503050406030204" pitchFamily="18" charset="0"/>
                              </a:rPr>
                            </m:ctrlPr>
                          </m:naryPr>
                          <m:sub/>
                          <m:sup/>
                          <m:e>
                            <m:r>
                              <a:rPr lang="en-US" altLang="zh-TW" sz="1600" i="1">
                                <a:solidFill>
                                  <a:schemeClr val="bg1"/>
                                </a:solidFill>
                                <a:latin typeface="Cambria Math" panose="02040503050406030204" pitchFamily="18" charset="0"/>
                              </a:rPr>
                              <m:t>0</m:t>
                            </m:r>
                          </m:e>
                        </m:nary>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sSub>
                          <m:sSubPr>
                            <m:ctrlPr>
                              <a:rPr lang="en-US" altLang="zh-TW" sz="1600" b="1" i="1">
                                <a:solidFill>
                                  <a:schemeClr val="bg1"/>
                                </a:solidFill>
                                <a:latin typeface="Cambria Math" panose="02040503050406030204" pitchFamily="18" charset="0"/>
                              </a:rPr>
                            </m:ctrlPr>
                          </m:sSubPr>
                          <m:e>
                            <m:r>
                              <a:rPr lang="en-US" altLang="zh-TW" sz="1600" b="1" i="1">
                                <a:solidFill>
                                  <a:schemeClr val="bg1"/>
                                </a:solidFill>
                                <a:latin typeface="Cambria Math" panose="02040503050406030204" pitchFamily="18" charset="0"/>
                              </a:rPr>
                              <m:t>𝑷</m:t>
                            </m:r>
                          </m:e>
                          <m:sub>
                            <m:r>
                              <a:rPr lang="en-US" altLang="zh-TW" sz="1600" b="1" i="1">
                                <a:solidFill>
                                  <a:schemeClr val="bg1"/>
                                </a:solidFill>
                                <a:latin typeface="Cambria Math" panose="02040503050406030204" pitchFamily="18" charset="0"/>
                              </a:rPr>
                              <m:t>𝒌</m:t>
                            </m:r>
                          </m:sub>
                        </m:sSub>
                        <m:sSup>
                          <m:sSupPr>
                            <m:ctrlPr>
                              <a:rPr lang="en-US" altLang="zh-TW" sz="1600" i="1">
                                <a:solidFill>
                                  <a:schemeClr val="bg1"/>
                                </a:solidFill>
                                <a:latin typeface="Cambria Math" panose="02040503050406030204" pitchFamily="18" charset="0"/>
                              </a:rPr>
                            </m:ctrlPr>
                          </m:sSupPr>
                          <m:e>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e>
                          <m:sup>
                            <m:r>
                              <a:rPr lang="en-US" altLang="zh-TW" sz="1600" i="1">
                                <a:solidFill>
                                  <a:schemeClr val="bg1"/>
                                </a:solidFill>
                                <a:latin typeface="Cambria Math" panose="02040503050406030204" pitchFamily="18" charset="0"/>
                              </a:rPr>
                              <m:t>𝑇</m:t>
                            </m:r>
                          </m:sup>
                        </m:sSup>
                      </m:oMath>
                    </m:oMathPara>
                  </a14:m>
                  <a:endParaRPr lang="zh-TW" altLang="en-US" sz="1600" dirty="0">
                    <a:solidFill>
                      <a:schemeClr val="bg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26500" y="5793990"/>
                  <a:ext cx="1747145" cy="688586"/>
                </a:xfrm>
                <a:prstGeom prst="rect">
                  <a:avLst/>
                </a:prstGeom>
                <a:blipFill>
                  <a:blip r:embed="rId15"/>
                  <a:stretch>
                    <a:fillRect/>
                  </a:stretch>
                </a:blipFill>
              </p:spPr>
              <p:txBody>
                <a:bodyPr/>
                <a:lstStyle/>
                <a:p>
                  <a:r>
                    <a:rPr lang="zh-TW" altLang="en-US">
                      <a:noFill/>
                    </a:rPr>
                    <a:t> </a:t>
                  </a:r>
                </a:p>
              </p:txBody>
            </p:sp>
          </mc:Fallback>
        </mc:AlternateContent>
        <p:sp>
          <p:nvSpPr>
            <p:cNvPr id="33" name="左大括弧 32"/>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mc:AlternateContent xmlns:mc="http://schemas.openxmlformats.org/markup-compatibility/2006" xmlns:a14="http://schemas.microsoft.com/office/drawing/2010/main">
        <mc:Choice Requires="a14">
          <p:sp>
            <p:nvSpPr>
              <p:cNvPr id="34" name="文字方塊 33"/>
              <p:cNvSpPr txBox="1"/>
              <p:nvPr/>
            </p:nvSpPr>
            <p:spPr>
              <a:xfrm>
                <a:off x="4082482" y="5716541"/>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4082482" y="5716541"/>
                <a:ext cx="246862" cy="276999"/>
              </a:xfrm>
              <a:prstGeom prst="rect">
                <a:avLst/>
              </a:prstGeom>
              <a:blipFill>
                <a:blip r:embed="rId16"/>
                <a:stretch>
                  <a:fillRect l="-15000" r="-12500"/>
                </a:stretch>
              </a:blipFill>
            </p:spPr>
            <p:txBody>
              <a:bodyPr/>
              <a:lstStyle/>
              <a:p>
                <a:r>
                  <a:rPr lang="zh-TW" altLang="en-US">
                    <a:noFill/>
                  </a:rPr>
                  <a:t> </a:t>
                </a:r>
              </a:p>
            </p:txBody>
          </p:sp>
        </mc:Fallback>
      </mc:AlternateContent>
      <p:grpSp>
        <p:nvGrpSpPr>
          <p:cNvPr id="38" name="群組 37"/>
          <p:cNvGrpSpPr/>
          <p:nvPr/>
        </p:nvGrpSpPr>
        <p:grpSpPr>
          <a:xfrm>
            <a:off x="7184965" y="5378972"/>
            <a:ext cx="1385887" cy="1214627"/>
            <a:chOff x="502213" y="5267949"/>
            <a:chExt cx="1385887" cy="1214627"/>
          </a:xfrm>
        </p:grpSpPr>
        <mc:AlternateContent xmlns:mc="http://schemas.openxmlformats.org/markup-compatibility/2006" xmlns:a14="http://schemas.microsoft.com/office/drawing/2010/main">
          <mc:Choice Requires="a14">
            <p:sp>
              <p:nvSpPr>
                <p:cNvPr id="41" name="矩形 40"/>
                <p:cNvSpPr/>
                <p:nvPr/>
              </p:nvSpPr>
              <p:spPr>
                <a:xfrm>
                  <a:off x="726969" y="5267949"/>
                  <a:ext cx="9451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zh-TW" altLang="en-US" sz="1600" i="1" smtClean="0">
                                    <a:solidFill>
                                      <a:schemeClr val="bg1"/>
                                    </a:solidFill>
                                    <a:latin typeface="Cambria Math" panose="02040503050406030204" pitchFamily="18" charset="0"/>
                                  </a:rPr>
                                  <m:t>𝜇</m:t>
                                </m:r>
                              </m:e>
                            </m:acc>
                          </m:e>
                          <m:sub>
                            <m:r>
                              <a:rPr lang="en-US" altLang="zh-TW" sz="1600" b="0" i="1" smtClean="0">
                                <a:solidFill>
                                  <a:schemeClr val="bg1"/>
                                </a:solidFill>
                                <a:latin typeface="Cambria Math" panose="02040503050406030204" pitchFamily="18" charset="0"/>
                              </a:rPr>
                              <m:t>1</m:t>
                            </m:r>
                          </m:sub>
                        </m:sSub>
                        <m:r>
                          <a:rPr lang="en-US" altLang="zh-TW" sz="1600" b="0" i="1" smtClean="0">
                            <a:solidFill>
                              <a:schemeClr val="bg1"/>
                            </a:solidFill>
                            <a:latin typeface="Cambria Math" panose="02040503050406030204" pitchFamily="18" charset="0"/>
                          </a:rPr>
                          <m:t> </m:t>
                        </m:r>
                        <m:r>
                          <a:rPr lang="en-US" altLang="zh-TW" sz="1600" i="1">
                            <a:solidFill>
                              <a:schemeClr val="bg1"/>
                            </a:solidFill>
                            <a:latin typeface="Cambria Math" panose="02040503050406030204" pitchFamily="18" charset="0"/>
                          </a:rPr>
                          <m:t>=</m:t>
                        </m:r>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en-US" altLang="zh-TW" sz="1600" b="0" i="1" smtClean="0">
                                    <a:solidFill>
                                      <a:schemeClr val="bg1"/>
                                    </a:solidFill>
                                    <a:latin typeface="Cambria Math" panose="02040503050406030204" pitchFamily="18" charset="0"/>
                                  </a:rPr>
                                  <m:t>𝑧</m:t>
                                </m:r>
                              </m:e>
                            </m:acc>
                          </m:e>
                          <m:sub>
                            <m:r>
                              <a:rPr lang="en-US" altLang="zh-TW" sz="1600" b="0" i="1" smtClean="0">
                                <a:solidFill>
                                  <a:schemeClr val="bg1"/>
                                </a:solidFill>
                                <a:latin typeface="Cambria Math" panose="02040503050406030204" pitchFamily="18" charset="0"/>
                              </a:rPr>
                              <m:t>𝑘</m:t>
                            </m:r>
                          </m:sub>
                        </m:sSub>
                      </m:oMath>
                    </m:oMathPara>
                  </a14:m>
                  <a:endParaRPr lang="zh-TW" altLang="en-US" sz="1600" b="1" dirty="0">
                    <a:solidFill>
                      <a:schemeClr val="bg1"/>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26969" y="5267949"/>
                  <a:ext cx="945131" cy="338554"/>
                </a:xfrm>
                <a:prstGeom prst="rect">
                  <a:avLst/>
                </a:prstGeom>
                <a:blipFill>
                  <a:blip r:embed="rId17"/>
                  <a:stretch>
                    <a:fillRect t="-14286" r="-141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26500" y="5793990"/>
                  <a:ext cx="1161600" cy="688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600" i="1" smtClean="0">
                                <a:solidFill>
                                  <a:schemeClr val="bg1"/>
                                </a:solidFill>
                                <a:latin typeface="Cambria Math" panose="02040503050406030204" pitchFamily="18" charset="0"/>
                              </a:rPr>
                            </m:ctrlPr>
                          </m:naryPr>
                          <m:sub/>
                          <m:sup/>
                          <m:e>
                            <m:r>
                              <a:rPr lang="en-US" altLang="zh-TW" sz="1600" b="0" i="1" smtClean="0">
                                <a:solidFill>
                                  <a:schemeClr val="bg1"/>
                                </a:solidFill>
                                <a:latin typeface="Cambria Math" panose="02040503050406030204" pitchFamily="18" charset="0"/>
                              </a:rPr>
                              <m:t>1</m:t>
                            </m:r>
                          </m:e>
                        </m:nary>
                        <m:r>
                          <a:rPr lang="en-US" altLang="zh-TW" sz="1600" i="1">
                            <a:solidFill>
                              <a:schemeClr val="bg1"/>
                            </a:solidFill>
                            <a:latin typeface="Cambria Math" panose="02040503050406030204" pitchFamily="18" charset="0"/>
                          </a:rPr>
                          <m:t>=</m:t>
                        </m:r>
                        <m:sSub>
                          <m:sSubPr>
                            <m:ctrlPr>
                              <a:rPr lang="en-US" altLang="zh-TW" sz="1600" b="1" i="1">
                                <a:solidFill>
                                  <a:schemeClr val="bg1"/>
                                </a:solidFill>
                                <a:latin typeface="Cambria Math" panose="02040503050406030204" pitchFamily="18" charset="0"/>
                              </a:rPr>
                            </m:ctrlPr>
                          </m:sSubPr>
                          <m:e>
                            <m:r>
                              <a:rPr lang="en-US" altLang="zh-TW" sz="1600" b="1" i="1" smtClean="0">
                                <a:solidFill>
                                  <a:schemeClr val="bg1"/>
                                </a:solidFill>
                                <a:latin typeface="Cambria Math" panose="02040503050406030204" pitchFamily="18" charset="0"/>
                              </a:rPr>
                              <m:t>𝑹</m:t>
                            </m:r>
                          </m:e>
                          <m:sub>
                            <m:r>
                              <a:rPr lang="en-US" altLang="zh-TW" sz="1600" b="1" i="1">
                                <a:solidFill>
                                  <a:schemeClr val="bg1"/>
                                </a:solidFill>
                                <a:latin typeface="Cambria Math" panose="02040503050406030204" pitchFamily="18" charset="0"/>
                              </a:rPr>
                              <m:t>𝒌</m:t>
                            </m:r>
                          </m:sub>
                        </m:sSub>
                      </m:oMath>
                    </m:oMathPara>
                  </a14:m>
                  <a:endParaRPr lang="zh-TW" altLang="en-US" sz="1600" dirty="0">
                    <a:solidFill>
                      <a:schemeClr val="bg1"/>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26500" y="5793990"/>
                  <a:ext cx="1161600" cy="688586"/>
                </a:xfrm>
                <a:prstGeom prst="rect">
                  <a:avLst/>
                </a:prstGeom>
                <a:blipFill>
                  <a:blip r:embed="rId18"/>
                  <a:stretch>
                    <a:fillRect/>
                  </a:stretch>
                </a:blipFill>
              </p:spPr>
              <p:txBody>
                <a:bodyPr/>
                <a:lstStyle/>
                <a:p>
                  <a:r>
                    <a:rPr lang="zh-TW" altLang="en-US">
                      <a:noFill/>
                    </a:rPr>
                    <a:t> </a:t>
                  </a:r>
                </a:p>
              </p:txBody>
            </p:sp>
          </mc:Fallback>
        </mc:AlternateContent>
        <p:sp>
          <p:nvSpPr>
            <p:cNvPr id="44" name="左大括弧 43"/>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30660846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23" name="矩形 22"/>
          <p:cNvSpPr/>
          <p:nvPr/>
        </p:nvSpPr>
        <p:spPr>
          <a:xfrm>
            <a:off x="1867267" y="1975859"/>
            <a:ext cx="1626507"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將兩式相乘化簡後得</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AlternateContent xmlns:mc="http://schemas.openxmlformats.org/markup-compatibility/2006" xmlns:a14="http://schemas.microsoft.com/office/drawing/2010/main">
        <mc:Choice Requires="a14">
          <p:sp>
            <p:nvSpPr>
              <p:cNvPr id="7" name="文字方塊 6"/>
              <p:cNvSpPr txBox="1"/>
              <p:nvPr/>
            </p:nvSpPr>
            <p:spPr>
              <a:xfrm>
                <a:off x="2209350" y="2415035"/>
                <a:ext cx="2720168"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smtClean="0">
                              <a:solidFill>
                                <a:schemeClr val="bg1"/>
                              </a:solidFill>
                              <a:latin typeface="Cambria Math" panose="02040503050406030204" pitchFamily="18" charset="0"/>
                            </a:rPr>
                          </m:ctrlPr>
                        </m:fPr>
                        <m:num>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i="1" smtClean="0">
                                  <a:solidFill>
                                    <a:schemeClr val="bg1"/>
                                  </a:solidFill>
                                  <a:latin typeface="Cambria Math" panose="02040503050406030204" pitchFamily="18" charset="0"/>
                                </a:rPr>
                                <m:t>2</m:t>
                              </m:r>
                            </m:sup>
                          </m:sSup>
                        </m:num>
                        <m:den>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2</m:t>
                              </m:r>
                            </m:sup>
                          </m:sSup>
                          <m:r>
                            <a:rPr lang="en-US" altLang="zh-TW" sz="1400" b="0" i="1" smtClean="0">
                              <a:solidFill>
                                <a:schemeClr val="bg1"/>
                              </a:solidFill>
                              <a:latin typeface="Cambria Math" panose="02040503050406030204" pitchFamily="18" charset="0"/>
                            </a:rPr>
                            <m:t>+</m:t>
                          </m:r>
                          <m:sSup>
                            <m:sSupPr>
                              <m:ctrlPr>
                                <a:rPr lang="en-US" altLang="zh-TW" sz="1400" b="0" i="1" smtClean="0">
                                  <a:solidFill>
                                    <a:schemeClr val="bg1"/>
                                  </a:solidFill>
                                  <a:latin typeface="Cambria Math" panose="02040503050406030204" pitchFamily="18" charset="0"/>
                                </a:rPr>
                              </m:ctrlPr>
                            </m:sSupPr>
                            <m:e>
                              <m:sSub>
                                <m:sSubPr>
                                  <m:ctrlPr>
                                    <a:rPr lang="en-US" altLang="zh-TW" sz="1400" b="0" i="1" smtClean="0">
                                      <a:solidFill>
                                        <a:schemeClr val="bg1"/>
                                      </a:solidFill>
                                      <a:latin typeface="Cambria Math" panose="02040503050406030204" pitchFamily="18" charset="0"/>
                                    </a:rPr>
                                  </m:ctrlPr>
                                </m:sSubPr>
                                <m:e>
                                  <m:r>
                                    <a:rPr lang="zh-TW" altLang="en-US" sz="1400" b="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den>
                      </m:f>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r>
                        <a:rPr lang="zh-TW" altLang="en-US" sz="1400" i="1" smtClean="0">
                          <a:solidFill>
                            <a:schemeClr val="bg1"/>
                          </a:solidFill>
                          <a:latin typeface="Cambria Math" panose="02040503050406030204" pitchFamily="18" charset="0"/>
                        </a:rPr>
                        <m:t>，</m:t>
                      </m:r>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2209350" y="2415035"/>
                <a:ext cx="2720168" cy="468783"/>
              </a:xfrm>
              <a:prstGeom prst="rect">
                <a:avLst/>
              </a:prstGeom>
              <a:blipFill>
                <a:blip r:embed="rId3"/>
                <a:stretch>
                  <a:fillRect/>
                </a:stretch>
              </a:blipFill>
            </p:spPr>
            <p:txBody>
              <a:bodyPr/>
              <a:lstStyle/>
              <a:p>
                <a:r>
                  <a:rPr lang="zh-TW" altLang="en-US">
                    <a:noFill/>
                  </a:rPr>
                  <a:t> </a:t>
                </a:r>
              </a:p>
            </p:txBody>
          </p:sp>
        </mc:Fallback>
      </mc:AlternateContent>
      <p:sp>
        <p:nvSpPr>
          <p:cNvPr id="37" name="左大括弧 36"/>
          <p:cNvSpPr/>
          <p:nvPr/>
        </p:nvSpPr>
        <p:spPr>
          <a:xfrm>
            <a:off x="1985063" y="2581611"/>
            <a:ext cx="224287" cy="726284"/>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sp>
        <p:nvSpPr>
          <p:cNvPr id="18" name="文字方塊 17"/>
          <p:cNvSpPr txBox="1"/>
          <p:nvPr/>
        </p:nvSpPr>
        <p:spPr>
          <a:xfrm>
            <a:off x="411995" y="647402"/>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5.</a:t>
            </a:r>
            <a:r>
              <a:rPr lang="zh-TW" altLang="en-US" sz="1400" dirty="0" smtClean="0">
                <a:solidFill>
                  <a:schemeClr val="bg1"/>
                </a:solidFill>
              </a:rPr>
              <a:t> 高斯分布操作</a:t>
            </a:r>
            <a:r>
              <a:rPr lang="en-US" altLang="zh-TW" sz="1400" dirty="0" smtClean="0">
                <a:solidFill>
                  <a:schemeClr val="bg1"/>
                </a:solidFill>
              </a:rPr>
              <a:t>:</a:t>
            </a:r>
            <a:endParaRPr lang="zh-TW" altLang="en-US" sz="1400" dirty="0">
              <a:solidFill>
                <a:schemeClr val="bg1"/>
              </a:solidFill>
            </a:endParaRPr>
          </a:p>
        </p:txBody>
      </p:sp>
      <p:pic>
        <p:nvPicPr>
          <p:cNvPr id="6" name="圖片 5"/>
          <p:cNvPicPr>
            <a:picLocks noChangeAspect="1"/>
          </p:cNvPicPr>
          <p:nvPr/>
        </p:nvPicPr>
        <p:blipFill>
          <a:blip r:embed="rId4"/>
          <a:stretch>
            <a:fillRect/>
          </a:stretch>
        </p:blipFill>
        <p:spPr>
          <a:xfrm>
            <a:off x="288178" y="3976767"/>
            <a:ext cx="3665575" cy="2421541"/>
          </a:xfrm>
          <a:prstGeom prst="rect">
            <a:avLst/>
          </a:prstGeom>
        </p:spPr>
      </p:pic>
      <mc:AlternateContent xmlns:mc="http://schemas.openxmlformats.org/markup-compatibility/2006" xmlns:a14="http://schemas.microsoft.com/office/drawing/2010/main">
        <mc:Choice Requires="a14">
          <p:sp>
            <p:nvSpPr>
              <p:cNvPr id="39" name="矩形 38"/>
              <p:cNvSpPr/>
              <p:nvPr/>
            </p:nvSpPr>
            <p:spPr>
              <a:xfrm>
                <a:off x="650463" y="945977"/>
                <a:ext cx="1053759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在數據分布中，假定其呈現高斯分布，具有</a:t>
                </a:r>
                <a:r>
                  <a:rPr lang="zh-TW" altLang="en-US" sz="1200" b="1" dirty="0" smtClean="0">
                    <a:solidFill>
                      <a:schemeClr val="bg1"/>
                    </a:solidFill>
                    <a:latin typeface="Microsoft YaHei UI" panose="020B0503020204020204" pitchFamily="34" charset="-122"/>
                    <a:ea typeface="Microsoft YaHei UI" panose="020B0503020204020204" pitchFamily="34" charset="-122"/>
                  </a:rPr>
                  <a:t>平均值</a:t>
                </a:r>
                <a14:m>
                  <m:oMath xmlns:m="http://schemas.openxmlformats.org/officeDocument/2006/math">
                    <m:r>
                      <a:rPr lang="zh-TW" altLang="en-US" sz="1200" b="1" i="1" smtClean="0">
                        <a:solidFill>
                          <a:schemeClr val="bg1"/>
                        </a:solidFill>
                        <a:latin typeface="Cambria Math" panose="02040503050406030204" pitchFamily="18" charset="0"/>
                        <a:ea typeface="Microsoft YaHei UI" panose="020B0503020204020204" pitchFamily="34" charset="-122"/>
                      </a:rPr>
                      <m:t>𝝁</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以及</a:t>
                </a:r>
                <a:r>
                  <a:rPr lang="zh-TW" altLang="en-US" sz="1200" b="1" dirty="0" smtClean="0">
                    <a:solidFill>
                      <a:schemeClr val="bg1"/>
                    </a:solidFill>
                    <a:latin typeface="Microsoft YaHei UI" panose="020B0503020204020204" pitchFamily="34" charset="-122"/>
                    <a:ea typeface="Microsoft YaHei UI" panose="020B0503020204020204" pitchFamily="34" charset="-122"/>
                  </a:rPr>
                  <a:t>標準差</a:t>
                </a:r>
                <a14:m>
                  <m:oMath xmlns:m="http://schemas.openxmlformats.org/officeDocument/2006/math">
                    <m:r>
                      <a:rPr lang="zh-TW" altLang="en-US" sz="1200" b="1" i="1" smtClean="0">
                        <a:solidFill>
                          <a:schemeClr val="bg1"/>
                        </a:solidFill>
                        <a:latin typeface="Cambria Math" panose="02040503050406030204" pitchFamily="18" charset="0"/>
                        <a:ea typeface="Microsoft YaHei UI" panose="020B0503020204020204" pitchFamily="34" charset="-122"/>
                      </a:rPr>
                      <m:t>𝝈</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。我們利用相乘取其交集將兩分布擬合成一較佳分布</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39" name="矩形 38"/>
              <p:cNvSpPr>
                <a:spLocks noRot="1" noChangeAspect="1" noMove="1" noResize="1" noEditPoints="1" noAdjustHandles="1" noChangeArrowheads="1" noChangeShapeType="1" noTextEdit="1"/>
              </p:cNvSpPr>
              <p:nvPr/>
            </p:nvSpPr>
            <p:spPr>
              <a:xfrm>
                <a:off x="650463" y="945977"/>
                <a:ext cx="10537596" cy="276999"/>
              </a:xfrm>
              <a:prstGeom prst="rect">
                <a:avLst/>
              </a:prstGeom>
              <a:blipFill>
                <a:blip r:embed="rId5"/>
                <a:stretch>
                  <a:fillRect l="-58" b="-15217"/>
                </a:stretch>
              </a:blipFill>
            </p:spPr>
            <p:txBody>
              <a:bodyPr/>
              <a:lstStyle/>
              <a:p>
                <a:r>
                  <a:rPr lang="zh-TW" altLang="en-US">
                    <a:noFill/>
                  </a:rPr>
                  <a:t> </a:t>
                </a:r>
              </a:p>
            </p:txBody>
          </p:sp>
        </mc:Fallback>
      </mc:AlternateContent>
      <p:grpSp>
        <p:nvGrpSpPr>
          <p:cNvPr id="9" name="群組 8"/>
          <p:cNvGrpSpPr/>
          <p:nvPr/>
        </p:nvGrpSpPr>
        <p:grpSpPr>
          <a:xfrm>
            <a:off x="5123668" y="2798996"/>
            <a:ext cx="1369164" cy="413383"/>
            <a:chOff x="5679515" y="2358970"/>
            <a:chExt cx="1369164" cy="413383"/>
          </a:xfrm>
        </p:grpSpPr>
        <mc:AlternateContent xmlns:mc="http://schemas.openxmlformats.org/markup-compatibility/2006" xmlns:a14="http://schemas.microsoft.com/office/drawing/2010/main">
          <mc:Choice Requires="a14">
            <p:sp>
              <p:nvSpPr>
                <p:cNvPr id="45" name="矩形 44"/>
                <p:cNvSpPr/>
                <p:nvPr/>
              </p:nvSpPr>
              <p:spPr>
                <a:xfrm>
                  <a:off x="5679515" y="2358970"/>
                  <a:ext cx="1122302" cy="413383"/>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令</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𝑘</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num>
                        <m:den>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1</m:t>
                                  </m:r>
                                </m:sub>
                              </m:sSub>
                            </m:e>
                            <m:sup>
                              <m:r>
                                <a:rPr lang="en-US" altLang="zh-TW" sz="1200" i="1">
                                  <a:solidFill>
                                    <a:schemeClr val="bg1"/>
                                  </a:solidFill>
                                  <a:latin typeface="Cambria Math" panose="02040503050406030204" pitchFamily="18" charset="0"/>
                                </a:rPr>
                                <m:t>2</m:t>
                              </m:r>
                            </m:sup>
                          </m:sSup>
                        </m:den>
                      </m:f>
                    </m:oMath>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5679515" y="2358970"/>
                  <a:ext cx="1122302" cy="41338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6801817" y="2421242"/>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46" name="文字方塊 45"/>
                <p:cNvSpPr txBox="1">
                  <a:spLocks noRot="1" noChangeAspect="1" noMove="1" noResize="1" noEditPoints="1" noAdjustHandles="1" noChangeArrowheads="1" noChangeShapeType="1" noTextEdit="1"/>
                </p:cNvSpPr>
                <p:nvPr/>
              </p:nvSpPr>
              <p:spPr>
                <a:xfrm>
                  <a:off x="6801817" y="2421242"/>
                  <a:ext cx="246862" cy="276999"/>
                </a:xfrm>
                <a:prstGeom prst="rect">
                  <a:avLst/>
                </a:prstGeom>
                <a:blipFill>
                  <a:blip r:embed="rId7"/>
                  <a:stretch>
                    <a:fillRect l="-15000" r="-125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7" name="文字方塊 46"/>
              <p:cNvSpPr txBox="1"/>
              <p:nvPr/>
            </p:nvSpPr>
            <p:spPr>
              <a:xfrm>
                <a:off x="2209350" y="3005688"/>
                <a:ext cx="1484381"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zh-TW" altLang="en-US" sz="1400" i="1" smtClean="0">
                              <a:solidFill>
                                <a:schemeClr val="bg1"/>
                              </a:solidFill>
                              <a:latin typeface="Cambria Math" panose="02040503050406030204" pitchFamily="18" charset="0"/>
                            </a:rPr>
                            <m:t>𝜎</m:t>
                          </m:r>
                          <m:r>
                            <a:rPr lang="en-US" altLang="zh-TW" sz="1400" i="1">
                              <a:solidFill>
                                <a:schemeClr val="bg1"/>
                              </a:solidFill>
                              <a:latin typeface="Cambria Math" panose="02040503050406030204" pitchFamily="18" charset="0"/>
                            </a:rPr>
                            <m:t>′</m:t>
                          </m:r>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b="0" i="1" smtClean="0">
                                  <a:solidFill>
                                    <a:schemeClr val="bg1"/>
                                  </a:solidFill>
                                  <a:latin typeface="Cambria Math" panose="02040503050406030204" pitchFamily="18" charset="0"/>
                                </a:rPr>
                                <m:t>2</m:t>
                              </m:r>
                            </m:sup>
                          </m:sSup>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r>
                        <a:rPr lang="zh-TW" altLang="en-US" sz="1400" i="1" smtClean="0">
                          <a:solidFill>
                            <a:schemeClr val="bg1"/>
                          </a:solidFill>
                          <a:latin typeface="Cambria Math" panose="02040503050406030204" pitchFamily="18" charset="0"/>
                        </a:rPr>
                        <m:t>，</m:t>
                      </m:r>
                    </m:oMath>
                  </m:oMathPara>
                </a14:m>
                <a:endParaRPr lang="zh-TW" altLang="en-US" sz="1400" dirty="0">
                  <a:solidFill>
                    <a:schemeClr val="bg1"/>
                  </a:solidFill>
                </a:endParaRPr>
              </a:p>
            </p:txBody>
          </p:sp>
        </mc:Choice>
        <mc:Fallback xmlns="">
          <p:sp>
            <p:nvSpPr>
              <p:cNvPr id="47" name="文字方塊 46"/>
              <p:cNvSpPr txBox="1">
                <a:spLocks noRot="1" noChangeAspect="1" noMove="1" noResize="1" noEditPoints="1" noAdjustHandles="1" noChangeArrowheads="1" noChangeShapeType="1" noTextEdit="1"/>
              </p:cNvSpPr>
              <p:nvPr/>
            </p:nvSpPr>
            <p:spPr>
              <a:xfrm>
                <a:off x="2209350" y="3005688"/>
                <a:ext cx="1484381" cy="46878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715657" y="2668374"/>
                <a:ext cx="1774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1 </m:t>
                      </m:r>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𝑘</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15657" y="2668374"/>
                <a:ext cx="1774525" cy="215444"/>
              </a:xfrm>
              <a:prstGeom prst="rect">
                <a:avLst/>
              </a:prstGeom>
              <a:blipFill>
                <a:blip r:embed="rId9"/>
                <a:stretch>
                  <a:fillRect l="-2062" r="-344"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715657" y="3082980"/>
                <a:ext cx="14711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zh-TW" altLang="en-US" sz="1400" i="1" smtClean="0">
                              <a:solidFill>
                                <a:schemeClr val="bg1"/>
                              </a:solidFill>
                              <a:latin typeface="Cambria Math" panose="02040503050406030204" pitchFamily="18" charset="0"/>
                            </a:rPr>
                            <m:t>𝜎</m:t>
                          </m:r>
                        </m:e>
                        <m:sup>
                          <m:r>
                            <a:rPr lang="en-US" altLang="zh-TW" sz="1400" i="1">
                              <a:solidFill>
                                <a:schemeClr val="bg1"/>
                              </a:solidFill>
                              <a:latin typeface="Cambria Math" panose="02040503050406030204" pitchFamily="18" charset="0"/>
                            </a:rPr>
                            <m:t>2</m:t>
                          </m:r>
                        </m:sup>
                      </m:sSup>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zh-TW" altLang="en-US"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i="1" smtClean="0">
                          <a:solidFill>
                            <a:schemeClr val="bg1"/>
                          </a:solidFill>
                          <a:latin typeface="Cambria Math" panose="02040503050406030204" pitchFamily="18" charset="0"/>
                        </a:rPr>
                        <m:t>𝑘</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oMath>
                  </m:oMathPara>
                </a14:m>
                <a:endParaRPr lang="zh-TW" altLang="en-US" sz="1400" dirty="0">
                  <a:solidFill>
                    <a:schemeClr val="bg1"/>
                  </a:solidFill>
                </a:endParaRPr>
              </a:p>
            </p:txBody>
          </p:sp>
        </mc:Choice>
        <mc:Fallback xmlns="">
          <p:sp>
            <p:nvSpPr>
              <p:cNvPr id="49" name="文字方塊 48"/>
              <p:cNvSpPr txBox="1">
                <a:spLocks noRot="1" noChangeAspect="1" noMove="1" noResize="1" noEditPoints="1" noAdjustHandles="1" noChangeArrowheads="1" noChangeShapeType="1" noTextEdit="1"/>
              </p:cNvSpPr>
              <p:nvPr/>
            </p:nvSpPr>
            <p:spPr>
              <a:xfrm>
                <a:off x="6715657" y="3082980"/>
                <a:ext cx="1471172" cy="215444"/>
              </a:xfrm>
              <a:prstGeom prst="rect">
                <a:avLst/>
              </a:prstGeom>
              <a:blipFill>
                <a:blip r:embed="rId10"/>
                <a:stretch>
                  <a:fillRect l="-1660" r="-415" b="-17143"/>
                </a:stretch>
              </a:blipFill>
            </p:spPr>
            <p:txBody>
              <a:bodyPr/>
              <a:lstStyle/>
              <a:p>
                <a:r>
                  <a:rPr lang="zh-TW" altLang="en-US">
                    <a:noFill/>
                  </a:rPr>
                  <a:t> </a:t>
                </a:r>
              </a:p>
            </p:txBody>
          </p:sp>
        </mc:Fallback>
      </mc:AlternateContent>
      <p:sp>
        <p:nvSpPr>
          <p:cNvPr id="50" name="左大括弧 49"/>
          <p:cNvSpPr/>
          <p:nvPr/>
        </p:nvSpPr>
        <p:spPr>
          <a:xfrm>
            <a:off x="6556061" y="2711410"/>
            <a:ext cx="159596" cy="576714"/>
          </a:xfrm>
          <a:prstGeom prst="leftBrace">
            <a:avLst>
              <a:gd name="adj1" fmla="val 32131"/>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sp>
        <p:nvSpPr>
          <p:cNvPr id="51" name="矩形 50"/>
          <p:cNvSpPr/>
          <p:nvPr/>
        </p:nvSpPr>
        <p:spPr>
          <a:xfrm>
            <a:off x="4145736" y="3642759"/>
            <a:ext cx="307816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再將其轉</a:t>
            </a:r>
            <a:r>
              <a:rPr lang="zh-TW" altLang="en-US" sz="1200" dirty="0">
                <a:solidFill>
                  <a:schemeClr val="bg1"/>
                </a:solidFill>
                <a:latin typeface="Microsoft YaHei UI" panose="020B0503020204020204" pitchFamily="34" charset="-122"/>
                <a:ea typeface="Microsoft YaHei UI" panose="020B0503020204020204" pitchFamily="34" charset="-122"/>
              </a:rPr>
              <a:t>至</a:t>
            </a:r>
            <a:r>
              <a:rPr lang="zh-TW" altLang="en-US" sz="1200" dirty="0" smtClean="0">
                <a:solidFill>
                  <a:schemeClr val="bg1"/>
                </a:solidFill>
                <a:latin typeface="Microsoft YaHei UI" panose="020B0503020204020204" pitchFamily="34" charset="-122"/>
                <a:ea typeface="Microsoft YaHei UI" panose="020B0503020204020204" pitchFamily="34" charset="-122"/>
              </a:rPr>
              <a:t>多維空間，以矩陣形式表達</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AlternateContent xmlns:mc="http://schemas.openxmlformats.org/markup-compatibility/2006" xmlns:a14="http://schemas.microsoft.com/office/drawing/2010/main">
        <mc:Choice Requires="a14">
          <p:sp>
            <p:nvSpPr>
              <p:cNvPr id="10" name="文字方塊 9"/>
              <p:cNvSpPr txBox="1"/>
              <p:nvPr/>
            </p:nvSpPr>
            <p:spPr>
              <a:xfrm>
                <a:off x="4309893" y="4061231"/>
                <a:ext cx="12392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solidFill>
                            <a:schemeClr val="bg1"/>
                          </a:solidFill>
                          <a:latin typeface="Cambria Math" panose="02040503050406030204" pitchFamily="18" charset="0"/>
                        </a:rPr>
                        <m:t>𝑉𝑎𝑟</m:t>
                      </m:r>
                      <m:d>
                        <m:dPr>
                          <m:ctrlPr>
                            <a:rPr lang="en-US" altLang="zh-TW" sz="1600" b="0" i="1" smtClean="0">
                              <a:solidFill>
                                <a:schemeClr val="bg1"/>
                              </a:solidFill>
                              <a:latin typeface="Cambria Math" panose="02040503050406030204" pitchFamily="18" charset="0"/>
                            </a:rPr>
                          </m:ctrlPr>
                        </m:dPr>
                        <m:e>
                          <m:r>
                            <a:rPr lang="en-US" altLang="zh-TW" sz="1600" b="0" i="1" smtClean="0">
                              <a:solidFill>
                                <a:schemeClr val="bg1"/>
                              </a:solidFill>
                              <a:latin typeface="Cambria Math" panose="02040503050406030204" pitchFamily="18" charset="0"/>
                            </a:rPr>
                            <m:t>𝑋</m:t>
                          </m:r>
                        </m:e>
                      </m:d>
                      <m:r>
                        <a:rPr lang="en-US" altLang="zh-TW" sz="1600" b="0" i="1" smtClean="0">
                          <a:solidFill>
                            <a:schemeClr val="bg1"/>
                          </a:solidFill>
                          <a:latin typeface="Cambria Math" panose="02040503050406030204" pitchFamily="18" charset="0"/>
                        </a:rPr>
                        <m:t>=</m:t>
                      </m:r>
                      <m:sSup>
                        <m:sSupPr>
                          <m:ctrlPr>
                            <a:rPr lang="en-US" altLang="zh-TW" sz="1600" b="0" i="1" smtClean="0">
                              <a:solidFill>
                                <a:schemeClr val="bg1"/>
                              </a:solidFill>
                              <a:latin typeface="Cambria Math" panose="02040503050406030204" pitchFamily="18" charset="0"/>
                            </a:rPr>
                          </m:ctrlPr>
                        </m:sSupPr>
                        <m:e>
                          <m:r>
                            <a:rPr lang="zh-TW" altLang="en-US" sz="1600" b="0" i="1" smtClean="0">
                              <a:solidFill>
                                <a:schemeClr val="bg1"/>
                              </a:solidFill>
                              <a:latin typeface="Cambria Math" panose="02040503050406030204" pitchFamily="18" charset="0"/>
                            </a:rPr>
                            <m:t>𝜎</m:t>
                          </m:r>
                        </m:e>
                        <m:sup>
                          <m:r>
                            <a:rPr lang="en-US" altLang="zh-TW" sz="1600" b="0" i="1" smtClean="0">
                              <a:solidFill>
                                <a:schemeClr val="bg1"/>
                              </a:solidFill>
                              <a:latin typeface="Cambria Math" panose="02040503050406030204" pitchFamily="18" charset="0"/>
                            </a:rPr>
                            <m:t>2</m:t>
                          </m:r>
                        </m:sup>
                      </m:sSup>
                      <m:r>
                        <a:rPr lang="en-US" altLang="zh-TW" sz="1600" b="0" i="1" smtClean="0">
                          <a:solidFill>
                            <a:schemeClr val="bg1"/>
                          </a:solidFill>
                          <a:latin typeface="Cambria Math" panose="02040503050406030204" pitchFamily="18" charset="0"/>
                        </a:rPr>
                        <m:t> </m:t>
                      </m:r>
                    </m:oMath>
                  </m:oMathPara>
                </a14:m>
                <a:endParaRPr lang="zh-TW" altLang="en-US" sz="1600" dirty="0">
                  <a:solidFill>
                    <a:schemeClr val="bg1"/>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309893" y="4061231"/>
                <a:ext cx="1239250" cy="246221"/>
              </a:xfrm>
              <a:prstGeom prst="rect">
                <a:avLst/>
              </a:prstGeom>
              <a:blipFill>
                <a:blip r:embed="rId11"/>
                <a:stretch>
                  <a:fillRect l="-2956"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5720499" y="4045841"/>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2" name="文字方塊 51"/>
              <p:cNvSpPr txBox="1">
                <a:spLocks noRot="1" noChangeAspect="1" noMove="1" noResize="1" noEditPoints="1" noAdjustHandles="1" noChangeArrowheads="1" noChangeShapeType="1" noTextEdit="1"/>
              </p:cNvSpPr>
              <p:nvPr/>
            </p:nvSpPr>
            <p:spPr>
              <a:xfrm>
                <a:off x="5720499" y="4045841"/>
                <a:ext cx="412014"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6245970" y="3919997"/>
                <a:ext cx="1607107"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solidFill>
                            <a:schemeClr val="bg1"/>
                          </a:solidFill>
                          <a:latin typeface="Cambria Math" panose="02040503050406030204" pitchFamily="18" charset="0"/>
                        </a:rPr>
                        <m:t>𝐶𝑜𝑣</m:t>
                      </m:r>
                      <m:d>
                        <m:dPr>
                          <m:ctrlPr>
                            <a:rPr lang="en-US" altLang="zh-TW" sz="1600" b="0" i="1" smtClean="0">
                              <a:solidFill>
                                <a:schemeClr val="bg1"/>
                              </a:solidFill>
                              <a:latin typeface="Cambria Math" panose="02040503050406030204" pitchFamily="18" charset="0"/>
                            </a:rPr>
                          </m:ctrlPr>
                        </m:dPr>
                        <m:e>
                          <m:r>
                            <a:rPr lang="en-US" altLang="zh-TW" sz="1600" b="0" i="1" smtClean="0">
                              <a:solidFill>
                                <a:schemeClr val="bg1"/>
                              </a:solidFill>
                              <a:latin typeface="Cambria Math" panose="02040503050406030204" pitchFamily="18" charset="0"/>
                            </a:rPr>
                            <m:t>𝑋</m:t>
                          </m:r>
                          <m:r>
                            <a:rPr lang="en-US" altLang="zh-TW" sz="1600" b="0" i="1" smtClean="0">
                              <a:solidFill>
                                <a:schemeClr val="bg1"/>
                              </a:solidFill>
                              <a:latin typeface="Cambria Math" panose="02040503050406030204" pitchFamily="18" charset="0"/>
                            </a:rPr>
                            <m:t>, </m:t>
                          </m:r>
                          <m:r>
                            <a:rPr lang="en-US" altLang="zh-TW" sz="1600" b="0" i="1" smtClean="0">
                              <a:solidFill>
                                <a:schemeClr val="bg1"/>
                              </a:solidFill>
                              <a:latin typeface="Cambria Math" panose="02040503050406030204" pitchFamily="18" charset="0"/>
                            </a:rPr>
                            <m:t>𝑋</m:t>
                          </m:r>
                        </m:e>
                      </m:d>
                      <m:r>
                        <a:rPr lang="en-US" altLang="zh-TW" sz="1600" b="0" i="1" smtClean="0">
                          <a:solidFill>
                            <a:schemeClr val="bg1"/>
                          </a:solidFill>
                          <a:latin typeface="Cambria Math" panose="02040503050406030204" pitchFamily="18" charset="0"/>
                        </a:rPr>
                        <m:t>=</m:t>
                      </m:r>
                      <m:nary>
                        <m:naryPr>
                          <m:chr m:val="∑"/>
                          <m:subHide m:val="on"/>
                          <m:supHide m:val="on"/>
                          <m:ctrlPr>
                            <a:rPr lang="en-US" altLang="zh-TW" sz="1600" b="0" i="1" smtClean="0">
                              <a:solidFill>
                                <a:schemeClr val="bg1"/>
                              </a:solidFill>
                              <a:latin typeface="Cambria Math" panose="02040503050406030204" pitchFamily="18" charset="0"/>
                            </a:rPr>
                          </m:ctrlPr>
                        </m:naryPr>
                        <m:sub/>
                        <m:sup/>
                        <m:e>
                          <m:r>
                            <a:rPr lang="en-US" altLang="zh-TW" sz="1600" b="0" i="1" smtClean="0">
                              <a:solidFill>
                                <a:schemeClr val="bg1"/>
                              </a:solidFill>
                              <a:latin typeface="Cambria Math" panose="02040503050406030204" pitchFamily="18" charset="0"/>
                            </a:rPr>
                            <m:t>𝑥</m:t>
                          </m:r>
                        </m:e>
                      </m:nary>
                    </m:oMath>
                  </m:oMathPara>
                </a14:m>
                <a:endParaRPr lang="zh-TW" altLang="en-US" sz="1600"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245970" y="3919997"/>
                <a:ext cx="1607107" cy="596253"/>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309893" y="4508272"/>
                <a:ext cx="1122302" cy="4942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𝑘</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num>
                        <m:den>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1</m:t>
                                  </m:r>
                                </m:sub>
                              </m:sSub>
                            </m:e>
                            <m:sup>
                              <m:r>
                                <a:rPr lang="en-US" altLang="zh-TW" sz="1200" i="1">
                                  <a:solidFill>
                                    <a:schemeClr val="bg1"/>
                                  </a:solidFill>
                                  <a:latin typeface="Cambria Math" panose="02040503050406030204" pitchFamily="18" charset="0"/>
                                </a:rPr>
                                <m:t>2</m:t>
                              </m:r>
                            </m:sup>
                          </m:sSup>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55" name="矩形 54"/>
              <p:cNvSpPr>
                <a:spLocks noRot="1" noChangeAspect="1" noMove="1" noResize="1" noEditPoints="1" noAdjustHandles="1" noChangeArrowheads="1" noChangeShapeType="1" noTextEdit="1"/>
              </p:cNvSpPr>
              <p:nvPr/>
            </p:nvSpPr>
            <p:spPr>
              <a:xfrm>
                <a:off x="4309893" y="4508272"/>
                <a:ext cx="1122302" cy="49423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4305603" y="5752624"/>
                <a:ext cx="1742593" cy="467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𝜎</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zh-TW" altLang="en-US"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4</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oMath>
                  </m:oMathPara>
                </a14:m>
                <a:endParaRPr lang="zh-TW" altLang="en-US" sz="1400" dirty="0">
                  <a:solidFill>
                    <a:schemeClr val="bg1"/>
                  </a:solidFill>
                </a:endParaRPr>
              </a:p>
            </p:txBody>
          </p:sp>
        </mc:Choice>
        <mc:Fallback xmlns="">
          <p:sp>
            <p:nvSpPr>
              <p:cNvPr id="56" name="文字方塊 55"/>
              <p:cNvSpPr txBox="1">
                <a:spLocks noRot="1" noChangeAspect="1" noMove="1" noResize="1" noEditPoints="1" noAdjustHandles="1" noChangeArrowheads="1" noChangeShapeType="1" noTextEdit="1"/>
              </p:cNvSpPr>
              <p:nvPr/>
            </p:nvSpPr>
            <p:spPr>
              <a:xfrm>
                <a:off x="4305603" y="5752624"/>
                <a:ext cx="1742593" cy="467885"/>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4309893" y="5123206"/>
                <a:ext cx="2540631"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smtClean="0">
                              <a:solidFill>
                                <a:schemeClr val="bg1"/>
                              </a:solidFill>
                              <a:latin typeface="Cambria Math" panose="02040503050406030204" pitchFamily="18" charset="0"/>
                            </a:rPr>
                          </m:ctrlPr>
                        </m:fPr>
                        <m:num>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i="1" smtClean="0">
                                  <a:solidFill>
                                    <a:schemeClr val="bg1"/>
                                  </a:solidFill>
                                  <a:latin typeface="Cambria Math" panose="02040503050406030204" pitchFamily="18" charset="0"/>
                                </a:rPr>
                                <m:t>2</m:t>
                              </m:r>
                            </m:sup>
                          </m:sSup>
                        </m:num>
                        <m:den>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2</m:t>
                              </m:r>
                            </m:sup>
                          </m:sSup>
                          <m:r>
                            <a:rPr lang="en-US" altLang="zh-TW" sz="1400" b="0" i="1" smtClean="0">
                              <a:solidFill>
                                <a:schemeClr val="bg1"/>
                              </a:solidFill>
                              <a:latin typeface="Cambria Math" panose="02040503050406030204" pitchFamily="18" charset="0"/>
                            </a:rPr>
                            <m:t>+</m:t>
                          </m:r>
                          <m:sSup>
                            <m:sSupPr>
                              <m:ctrlPr>
                                <a:rPr lang="en-US" altLang="zh-TW" sz="1400" b="0" i="1" smtClean="0">
                                  <a:solidFill>
                                    <a:schemeClr val="bg1"/>
                                  </a:solidFill>
                                  <a:latin typeface="Cambria Math" panose="02040503050406030204" pitchFamily="18" charset="0"/>
                                </a:rPr>
                              </m:ctrlPr>
                            </m:sSupPr>
                            <m:e>
                              <m:sSub>
                                <m:sSubPr>
                                  <m:ctrlPr>
                                    <a:rPr lang="en-US" altLang="zh-TW" sz="1400" b="0" i="1" smtClean="0">
                                      <a:solidFill>
                                        <a:schemeClr val="bg1"/>
                                      </a:solidFill>
                                      <a:latin typeface="Cambria Math" panose="02040503050406030204" pitchFamily="18" charset="0"/>
                                    </a:rPr>
                                  </m:ctrlPr>
                                </m:sSubPr>
                                <m:e>
                                  <m:r>
                                    <a:rPr lang="zh-TW" altLang="en-US" sz="1400" b="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den>
                      </m:f>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4309893" y="5123206"/>
                <a:ext cx="2540631" cy="468783"/>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7085709" y="4649060"/>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7085709" y="4649060"/>
                <a:ext cx="412014" cy="27699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p:cNvSpPr txBox="1"/>
              <p:nvPr/>
            </p:nvSpPr>
            <p:spPr>
              <a:xfrm>
                <a:off x="7085709" y="5219097"/>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9" name="文字方塊 58"/>
              <p:cNvSpPr txBox="1">
                <a:spLocks noRot="1" noChangeAspect="1" noMove="1" noResize="1" noEditPoints="1" noAdjustHandles="1" noChangeArrowheads="1" noChangeShapeType="1" noTextEdit="1"/>
              </p:cNvSpPr>
              <p:nvPr/>
            </p:nvSpPr>
            <p:spPr>
              <a:xfrm>
                <a:off x="7085709" y="5219097"/>
                <a:ext cx="412014" cy="27699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7085709" y="5789134"/>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7085709" y="5789134"/>
                <a:ext cx="412014" cy="27699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906230" y="4547750"/>
                <a:ext cx="1122302" cy="479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1" i="1" smtClean="0">
                          <a:solidFill>
                            <a:schemeClr val="bg1"/>
                          </a:solidFill>
                          <a:latin typeface="Cambria Math" panose="02040503050406030204" pitchFamily="18" charset="0"/>
                          <a:ea typeface="Microsoft YaHei UI" panose="020B0503020204020204" pitchFamily="34" charset="-122"/>
                        </a:rPr>
                        <m:t>𝑲</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num>
                        <m:den>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r>
                            <a:rPr lang="en-US" altLang="zh-TW" sz="1200" i="1">
                              <a:solidFill>
                                <a:schemeClr val="bg1"/>
                              </a:solidFill>
                              <a:latin typeface="Cambria Math" panose="02040503050406030204" pitchFamily="18" charset="0"/>
                            </a:rPr>
                            <m:t>+</m:t>
                          </m:r>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1</m:t>
                              </m:r>
                            </m:e>
                          </m:nary>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61" name="矩形 60"/>
              <p:cNvSpPr>
                <a:spLocks noRot="1" noChangeAspect="1" noMove="1" noResize="1" noEditPoints="1" noAdjustHandles="1" noChangeArrowheads="1" noChangeShapeType="1" noTextEdit="1"/>
              </p:cNvSpPr>
              <p:nvPr/>
            </p:nvSpPr>
            <p:spPr>
              <a:xfrm>
                <a:off x="7906230" y="4547750"/>
                <a:ext cx="1122302" cy="479618"/>
              </a:xfrm>
              <a:prstGeom prst="rect">
                <a:avLst/>
              </a:prstGeom>
              <a:blipFill>
                <a:blip r:embed="rId20"/>
                <a:stretch>
                  <a:fillRect t="-58228" r="-34239" b="-924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8000781" y="5246046"/>
                <a:ext cx="17800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=(1 − </m:t>
                      </m:r>
                      <m:r>
                        <m:rPr>
                          <m:sty m:val="p"/>
                        </m:rPr>
                        <a:rPr lang="en-US" altLang="zh-TW" sz="1400" i="1" smtClean="0">
                          <a:solidFill>
                            <a:schemeClr val="bg1"/>
                          </a:solidFill>
                          <a:latin typeface="Cambria Math" panose="02040503050406030204" pitchFamily="18" charset="0"/>
                        </a:rPr>
                        <m:t>K</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1" i="1" smtClean="0">
                          <a:solidFill>
                            <a:schemeClr val="bg1"/>
                          </a:solidFill>
                          <a:latin typeface="Cambria Math" panose="02040503050406030204" pitchFamily="18" charset="0"/>
                        </a:rPr>
                        <m:t>𝑲</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8000781" y="5246046"/>
                <a:ext cx="1780039" cy="215444"/>
              </a:xfrm>
              <a:prstGeom prst="rect">
                <a:avLst/>
              </a:prstGeom>
              <a:blipFill>
                <a:blip r:embed="rId21"/>
                <a:stretch>
                  <a:fillRect l="-1712" t="-40000" r="-342"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p:cNvSpPr txBox="1"/>
              <p:nvPr/>
            </p:nvSpPr>
            <p:spPr>
              <a:xfrm>
                <a:off x="8006083" y="5819911"/>
                <a:ext cx="1786002"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nary>
                        <m:naryPr>
                          <m:chr m:val="∑"/>
                          <m:subHide m:val="on"/>
                          <m:supHide m:val="on"/>
                          <m:ctrlPr>
                            <a:rPr lang="zh-TW" altLang="en-US"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b="1" i="1">
                          <a:solidFill>
                            <a:schemeClr val="bg1"/>
                          </a:solidFill>
                          <a:latin typeface="Cambria Math" panose="02040503050406030204" pitchFamily="18" charset="0"/>
                        </a:rPr>
                        <m:t>𝑲</m:t>
                      </m:r>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oMath>
                  </m:oMathPara>
                </a14:m>
                <a:endParaRPr lang="zh-TW" altLang="en-US" sz="1400" dirty="0">
                  <a:solidFill>
                    <a:schemeClr val="bg1"/>
                  </a:solidFill>
                </a:endParaRPr>
              </a:p>
            </p:txBody>
          </p:sp>
        </mc:Choice>
        <mc:Fallback xmlns="">
          <p:sp>
            <p:nvSpPr>
              <p:cNvPr id="63" name="文字方塊 62"/>
              <p:cNvSpPr txBox="1">
                <a:spLocks noRot="1" noChangeAspect="1" noMove="1" noResize="1" noEditPoints="1" noAdjustHandles="1" noChangeArrowheads="1" noChangeShapeType="1" noTextEdit="1"/>
              </p:cNvSpPr>
              <p:nvPr/>
            </p:nvSpPr>
            <p:spPr>
              <a:xfrm>
                <a:off x="8006083" y="5819911"/>
                <a:ext cx="1786002" cy="521746"/>
              </a:xfrm>
              <a:prstGeom prst="rect">
                <a:avLst/>
              </a:prstGeom>
              <a:blipFill>
                <a:blip r:embed="rId22"/>
                <a:stretch>
                  <a:fillRect l="-35836" t="-147059" r="-65188" b="-207059"/>
                </a:stretch>
              </a:blipFill>
            </p:spPr>
            <p:txBody>
              <a:bodyPr/>
              <a:lstStyle/>
              <a:p>
                <a:r>
                  <a:rPr lang="zh-TW" altLang="en-US">
                    <a:noFill/>
                  </a:rPr>
                  <a:t> </a:t>
                </a:r>
              </a:p>
            </p:txBody>
          </p:sp>
        </mc:Fallback>
      </mc:AlternateContent>
      <p:sp>
        <p:nvSpPr>
          <p:cNvPr id="11" name="矩形 10"/>
          <p:cNvSpPr/>
          <p:nvPr/>
        </p:nvSpPr>
        <p:spPr>
          <a:xfrm>
            <a:off x="4145736" y="4508271"/>
            <a:ext cx="5800521" cy="18900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64" name="矩形 63"/>
          <p:cNvSpPr/>
          <p:nvPr/>
        </p:nvSpPr>
        <p:spPr>
          <a:xfrm>
            <a:off x="1867267" y="2245997"/>
            <a:ext cx="6629752" cy="1315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nvGrpSpPr>
          <p:cNvPr id="12" name="群組 11"/>
          <p:cNvGrpSpPr/>
          <p:nvPr/>
        </p:nvGrpSpPr>
        <p:grpSpPr>
          <a:xfrm>
            <a:off x="1867267" y="1404015"/>
            <a:ext cx="7541804" cy="426846"/>
            <a:chOff x="2094874" y="1526113"/>
            <a:chExt cx="7541804" cy="426846"/>
          </a:xfrm>
        </p:grpSpPr>
        <mc:AlternateContent xmlns:mc="http://schemas.openxmlformats.org/markup-compatibility/2006" xmlns:a14="http://schemas.microsoft.com/office/drawing/2010/main">
          <mc:Choice Requires="a14">
            <p:sp>
              <p:nvSpPr>
                <p:cNvPr id="24" name="文字方塊 23"/>
                <p:cNvSpPr txBox="1"/>
                <p:nvPr/>
              </p:nvSpPr>
              <p:spPr>
                <a:xfrm>
                  <a:off x="2213962" y="1552933"/>
                  <a:ext cx="3506537" cy="348622"/>
                </a:xfrm>
                <a:prstGeom prst="rect">
                  <a:avLst/>
                </a:prstGeom>
                <a:noFill/>
              </p:spPr>
              <p:txBody>
                <a:bodyPr wrap="none" lIns="0" tIns="0" rIns="0" bIns="0" rtlCol="0">
                  <a:spAutoFit/>
                </a:bodyPr>
                <a:lstStyle/>
                <a:p>
                  <a:r>
                    <a:rPr lang="zh-TW" altLang="en-US" sz="1400" dirty="0" smtClean="0">
                      <a:solidFill>
                        <a:schemeClr val="bg1"/>
                      </a:solidFill>
                    </a:rPr>
                    <a:t>一維高斯分布</a:t>
                  </a:r>
                  <a:r>
                    <a:rPr lang="en-US" altLang="zh-TW" sz="1400" dirty="0" smtClean="0">
                      <a:solidFill>
                        <a:schemeClr val="bg1"/>
                      </a:solidFill>
                    </a:rPr>
                    <a:t>:</a:t>
                  </a:r>
                  <a:r>
                    <a:rPr lang="zh-TW" altLang="en-US" sz="1400" dirty="0" smtClean="0">
                      <a:solidFill>
                        <a:schemeClr val="bg1"/>
                      </a:solidFill>
                    </a:rPr>
                    <a:t> </a:t>
                  </a:r>
                  <a14:m>
                    <m:oMath xmlns:m="http://schemas.openxmlformats.org/officeDocument/2006/math">
                      <m:r>
                        <a:rPr lang="en-US" altLang="zh-TW" sz="1400" b="0" i="1" smtClean="0">
                          <a:solidFill>
                            <a:schemeClr val="bg1"/>
                          </a:solidFill>
                          <a:latin typeface="Cambria Math" panose="02040503050406030204" pitchFamily="18" charset="0"/>
                        </a:rPr>
                        <m:t>𝑁</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𝑥</m:t>
                      </m:r>
                      <m:r>
                        <a:rPr lang="en-US" altLang="zh-TW" sz="1400" b="0" i="1" smtClean="0">
                          <a:solidFill>
                            <a:schemeClr val="bg1"/>
                          </a:solidFill>
                          <a:latin typeface="Cambria Math" panose="02040503050406030204" pitchFamily="18" charset="0"/>
                        </a:rPr>
                        <m:t>, </m:t>
                      </m:r>
                      <m:r>
                        <a:rPr lang="zh-TW" altLang="en-US" sz="1400" b="0" i="1" smtClean="0">
                          <a:solidFill>
                            <a:schemeClr val="bg1"/>
                          </a:solidFill>
                          <a:latin typeface="Cambria Math" panose="02040503050406030204" pitchFamily="18" charset="0"/>
                        </a:rPr>
                        <m:t>𝜇</m:t>
                      </m:r>
                      <m:r>
                        <a:rPr lang="en-US" altLang="zh-TW" sz="1400" b="0" i="1" smtClean="0">
                          <a:solidFill>
                            <a:schemeClr val="bg1"/>
                          </a:solidFill>
                          <a:latin typeface="Cambria Math" panose="02040503050406030204" pitchFamily="18" charset="0"/>
                        </a:rPr>
                        <m:t>,</m:t>
                      </m:r>
                      <m:r>
                        <a:rPr lang="zh-TW" altLang="en-US" sz="1400" b="0" i="1" smtClean="0">
                          <a:solidFill>
                            <a:schemeClr val="bg1"/>
                          </a:solidFill>
                          <a:latin typeface="Cambria Math" panose="02040503050406030204" pitchFamily="18" charset="0"/>
                        </a:rPr>
                        <m:t>𝜎</m:t>
                      </m:r>
                      <m:r>
                        <a:rPr lang="en-US" altLang="zh-TW" sz="1400" b="0" i="1" smtClean="0">
                          <a:solidFill>
                            <a:schemeClr val="bg1"/>
                          </a:solidFill>
                          <a:latin typeface="Cambria Math" panose="02040503050406030204" pitchFamily="18" charset="0"/>
                        </a:rPr>
                        <m:t>)=</m:t>
                      </m:r>
                      <m:f>
                        <m:fPr>
                          <m:ctrlPr>
                            <a:rPr lang="en-US" altLang="zh-TW" sz="1400" b="0" i="1" smtClean="0">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
                            <a:rPr lang="zh-TW" altLang="en-US" sz="1400" b="0" i="1" smtClean="0">
                              <a:solidFill>
                                <a:schemeClr val="bg1"/>
                              </a:solidFill>
                              <a:latin typeface="Cambria Math" panose="02040503050406030204" pitchFamily="18" charset="0"/>
                            </a:rPr>
                            <m:t>𝜎</m:t>
                          </m:r>
                          <m:rad>
                            <m:radPr>
                              <m:degHide m:val="on"/>
                              <m:ctrlPr>
                                <a:rPr lang="en-US" altLang="zh-TW" sz="1400" b="0" i="1" smtClean="0">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r>
                                <a:rPr lang="zh-TW" altLang="en-US" sz="1400" i="1" smtClean="0">
                                  <a:solidFill>
                                    <a:schemeClr val="bg1"/>
                                  </a:solidFill>
                                  <a:latin typeface="Cambria Math" panose="02040503050406030204" pitchFamily="18" charset="0"/>
                                </a:rPr>
                                <m:t>𝜋</m:t>
                              </m:r>
                            </m:e>
                          </m:rad>
                        </m:den>
                      </m:f>
                      <m:r>
                        <m:rPr>
                          <m:sty m:val="p"/>
                        </m:rPr>
                        <a:rPr lang="en-US" altLang="zh-TW" sz="1400" b="0" i="0" smtClean="0">
                          <a:solidFill>
                            <a:schemeClr val="bg1"/>
                          </a:solidFill>
                          <a:latin typeface="Cambria Math" panose="02040503050406030204" pitchFamily="18" charset="0"/>
                        </a:rPr>
                        <m:t>exp</m:t>
                      </m:r>
                      <m:r>
                        <a:rPr lang="en-US" altLang="zh-TW" sz="1400" b="0" i="1" smtClean="0">
                          <a:solidFill>
                            <a:schemeClr val="bg1"/>
                          </a:solidFill>
                          <a:latin typeface="Cambria Math" panose="02040503050406030204" pitchFamily="18" charset="0"/>
                        </a:rPr>
                        <m:t>⁡[−</m:t>
                      </m:r>
                      <m:f>
                        <m:fPr>
                          <m:ctrlPr>
                            <a:rPr lang="en-US" altLang="zh-TW" sz="1400" b="0" i="1" smtClean="0">
                              <a:solidFill>
                                <a:schemeClr val="bg1"/>
                              </a:solidFill>
                              <a:latin typeface="Cambria Math" panose="02040503050406030204" pitchFamily="18" charset="0"/>
                            </a:rPr>
                          </m:ctrlPr>
                        </m:fPr>
                        <m:num>
                          <m:sSup>
                            <m:sSupPr>
                              <m:ctrlPr>
                                <a:rPr lang="en-US" altLang="zh-TW" sz="1400" b="0" i="1" smtClean="0">
                                  <a:solidFill>
                                    <a:schemeClr val="bg1"/>
                                  </a:solidFill>
                                  <a:latin typeface="Cambria Math" panose="02040503050406030204" pitchFamily="18" charset="0"/>
                                </a:rPr>
                              </m:ctrlPr>
                            </m:sSupPr>
                            <m:e>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𝑥</m:t>
                                  </m:r>
                                  <m:r>
                                    <a:rPr lang="en-US" altLang="zh-TW" sz="1400" b="0" i="1" smtClean="0">
                                      <a:solidFill>
                                        <a:schemeClr val="bg1"/>
                                      </a:solidFill>
                                      <a:latin typeface="Cambria Math" panose="02040503050406030204" pitchFamily="18" charset="0"/>
                                    </a:rPr>
                                    <m:t>−</m:t>
                                  </m:r>
                                  <m:r>
                                    <a:rPr lang="zh-TW" altLang="en-US" sz="1400" b="0" i="1" smtClean="0">
                                      <a:solidFill>
                                        <a:schemeClr val="bg1"/>
                                      </a:solidFill>
                                      <a:latin typeface="Cambria Math" panose="02040503050406030204" pitchFamily="18" charset="0"/>
                                    </a:rPr>
                                    <m:t>𝜇</m:t>
                                  </m:r>
                                </m:e>
                              </m:d>
                            </m:e>
                            <m:sup>
                              <m:r>
                                <a:rPr lang="en-US" altLang="zh-TW" sz="1400" b="0" i="1" smtClean="0">
                                  <a:solidFill>
                                    <a:schemeClr val="bg1"/>
                                  </a:solidFill>
                                  <a:latin typeface="Cambria Math" panose="02040503050406030204" pitchFamily="18" charset="0"/>
                                </a:rPr>
                                <m:t>2</m:t>
                              </m:r>
                            </m:sup>
                          </m:sSup>
                        </m:num>
                        <m:den>
                          <m:r>
                            <a:rPr lang="en-US" altLang="zh-TW" sz="1400" b="0" i="1" smtClean="0">
                              <a:solidFill>
                                <a:schemeClr val="bg1"/>
                              </a:solidFill>
                              <a:latin typeface="Cambria Math" panose="02040503050406030204" pitchFamily="18" charset="0"/>
                            </a:rPr>
                            <m:t>2</m:t>
                          </m:r>
                          <m:sSup>
                            <m:sSupPr>
                              <m:ctrlPr>
                                <a:rPr lang="en-US" altLang="zh-TW" sz="1400" b="0" i="1" smtClean="0">
                                  <a:solidFill>
                                    <a:schemeClr val="bg1"/>
                                  </a:solidFill>
                                  <a:latin typeface="Cambria Math" panose="02040503050406030204" pitchFamily="18" charset="0"/>
                                </a:rPr>
                              </m:ctrlPr>
                            </m:sSupPr>
                            <m:e>
                              <m:r>
                                <a:rPr lang="zh-TW" altLang="en-US" sz="1400" b="0" i="1" smtClean="0">
                                  <a:solidFill>
                                    <a:schemeClr val="bg1"/>
                                  </a:solidFill>
                                  <a:latin typeface="Cambria Math" panose="02040503050406030204" pitchFamily="18" charset="0"/>
                                </a:rPr>
                                <m:t>𝜎</m:t>
                              </m:r>
                            </m:e>
                            <m:sup>
                              <m:r>
                                <a:rPr lang="en-US" altLang="zh-TW" sz="1400" b="0" i="1" smtClean="0">
                                  <a:solidFill>
                                    <a:schemeClr val="bg1"/>
                                  </a:solidFill>
                                  <a:latin typeface="Cambria Math" panose="02040503050406030204" pitchFamily="18" charset="0"/>
                                </a:rPr>
                                <m:t>2</m:t>
                              </m:r>
                            </m:sup>
                          </m:sSup>
                        </m:den>
                      </m:f>
                      <m:r>
                        <a:rPr lang="en-US" altLang="zh-TW" sz="1400" b="0" i="1" smtClean="0">
                          <a:solidFill>
                            <a:schemeClr val="bg1"/>
                          </a:solidFill>
                          <a:latin typeface="Cambria Math" panose="02040503050406030204" pitchFamily="18" charset="0"/>
                        </a:rPr>
                        <m:t>]</m:t>
                      </m:r>
                    </m:oMath>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2213962" y="1552933"/>
                  <a:ext cx="3506537" cy="348622"/>
                </a:xfrm>
                <a:prstGeom prst="rect">
                  <a:avLst/>
                </a:prstGeom>
                <a:blipFill>
                  <a:blip r:embed="rId23"/>
                  <a:stretch>
                    <a:fillRect l="-3130" r="-1565" b="-15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5919261" y="1591997"/>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5919261" y="1591997"/>
                  <a:ext cx="246862" cy="276999"/>
                </a:xfrm>
                <a:prstGeom prst="rect">
                  <a:avLst/>
                </a:prstGeom>
                <a:blipFill>
                  <a:blip r:embed="rId24"/>
                  <a:stretch>
                    <a:fillRect l="-15000" r="-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64885" y="1569740"/>
                  <a:ext cx="327179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rPr>
                          <m:t>𝑁</m:t>
                        </m:r>
                        <m:d>
                          <m:dPr>
                            <m:ctrlPr>
                              <a:rPr lang="en-US" altLang="zh-TW" sz="1400" i="1" smtClean="0">
                                <a:solidFill>
                                  <a:schemeClr val="bg1"/>
                                </a:solidFill>
                                <a:latin typeface="Cambria Math" panose="02040503050406030204" pitchFamily="18" charset="0"/>
                              </a:rPr>
                            </m:ctrlPr>
                          </m:dPr>
                          <m:e>
                            <m:r>
                              <a:rPr lang="en-US" altLang="zh-TW" sz="1400" i="1" smtClean="0">
                                <a:solidFill>
                                  <a:schemeClr val="bg1"/>
                                </a:solidFill>
                                <a:latin typeface="Cambria Math" panose="02040503050406030204" pitchFamily="18" charset="0"/>
                              </a:rPr>
                              <m:t>𝑥</m:t>
                            </m:r>
                            <m:r>
                              <a:rPr lang="en-US" altLang="zh-TW" sz="1400" i="1" smtClean="0">
                                <a:solidFill>
                                  <a:schemeClr val="bg1"/>
                                </a:solidFill>
                                <a:latin typeface="Cambria Math" panose="02040503050406030204" pitchFamily="18" charset="0"/>
                              </a:rPr>
                              <m:t>, </m:t>
                            </m:r>
                            <m:sSup>
                              <m:sSupPr>
                                <m:ctrlPr>
                                  <a:rPr lang="en-US" altLang="zh-TW" sz="1400" b="0" i="1" smtClean="0">
                                    <a:solidFill>
                                      <a:schemeClr val="bg1"/>
                                    </a:solidFill>
                                    <a:latin typeface="Cambria Math" panose="02040503050406030204" pitchFamily="18" charset="0"/>
                                  </a:rPr>
                                </m:ctrlPr>
                              </m:sSupPr>
                              <m:e>
                                <m:r>
                                  <a:rPr lang="en-US" altLang="zh-TW" sz="1400" b="0" i="1" smtClean="0">
                                    <a:solidFill>
                                      <a:schemeClr val="bg1"/>
                                    </a:solidFill>
                                    <a:latin typeface="Cambria Math" panose="02040503050406030204" pitchFamily="18" charset="0"/>
                                  </a:rPr>
                                  <m:t> </m:t>
                                </m:r>
                                <m:r>
                                  <a:rPr lang="zh-TW" altLang="en-US" sz="1400" i="1">
                                    <a:solidFill>
                                      <a:schemeClr val="bg1"/>
                                    </a:solidFill>
                                    <a:latin typeface="Cambria Math" panose="02040503050406030204" pitchFamily="18" charset="0"/>
                                  </a:rPr>
                                  <m:t>𝜇</m:t>
                                </m:r>
                              </m:e>
                              <m:sup>
                                <m:r>
                                  <a:rPr lang="en-US" altLang="zh-TW" sz="1400" b="0" i="1" smtClean="0">
                                    <a:solidFill>
                                      <a:schemeClr val="bg1"/>
                                    </a:solidFill>
                                    <a:latin typeface="Cambria Math" panose="02040503050406030204" pitchFamily="18" charset="0"/>
                                  </a:rPr>
                                  <m:t>′</m:t>
                                </m:r>
                              </m:sup>
                            </m:sSup>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 </m:t>
                            </m:r>
                            <m:sSup>
                              <m:sSupPr>
                                <m:ctrlPr>
                                  <a:rPr lang="en-US" altLang="zh-TW" sz="1400" b="0" i="1" smtClean="0">
                                    <a:solidFill>
                                      <a:schemeClr val="bg1"/>
                                    </a:solidFill>
                                    <a:latin typeface="Cambria Math" panose="02040503050406030204" pitchFamily="18" charset="0"/>
                                  </a:rPr>
                                </m:ctrlPr>
                              </m:sSupPr>
                              <m:e>
                                <m:r>
                                  <a:rPr lang="zh-TW" altLang="en-US" sz="1400" i="1">
                                    <a:solidFill>
                                      <a:schemeClr val="bg1"/>
                                    </a:solidFill>
                                    <a:latin typeface="Cambria Math" panose="02040503050406030204" pitchFamily="18" charset="0"/>
                                  </a:rPr>
                                  <m:t>𝜎</m:t>
                                </m:r>
                              </m:e>
                              <m:sup>
                                <m:r>
                                  <a:rPr lang="en-US" altLang="zh-TW" sz="1400" b="0" i="1" smtClean="0">
                                    <a:solidFill>
                                      <a:schemeClr val="bg1"/>
                                    </a:solidFill>
                                    <a:latin typeface="Cambria Math" panose="02040503050406030204" pitchFamily="18" charset="0"/>
                                  </a:rPr>
                                  <m:t>′</m:t>
                                </m:r>
                              </m:sup>
                            </m:sSup>
                          </m:e>
                        </m:d>
                        <m:r>
                          <a:rPr lang="en-US" altLang="zh-TW" sz="1400" b="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𝑁</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𝑥</m:t>
                            </m:r>
                            <m:r>
                              <a:rPr lang="en-US" altLang="zh-TW" sz="1400" i="1">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d>
                        <m:r>
                          <a:rPr lang="en-US" altLang="zh-TW" sz="1400" i="1" smtClean="0">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rPr>
                          <m:t>𝑁</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𝑥</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r>
                              <a:rPr lang="en-US" altLang="zh-TW" sz="1400" i="1">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d>
                      </m:oMath>
                    </m:oMathPara>
                  </a14:m>
                  <a:endParaRPr lang="zh-TW" altLang="en-US" sz="1400"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364885" y="1569740"/>
                  <a:ext cx="3271793" cy="307777"/>
                </a:xfrm>
                <a:prstGeom prst="rect">
                  <a:avLst/>
                </a:prstGeom>
                <a:blipFill>
                  <a:blip r:embed="rId25"/>
                  <a:stretch>
                    <a:fillRect/>
                  </a:stretch>
                </a:blipFill>
              </p:spPr>
              <p:txBody>
                <a:bodyPr/>
                <a:lstStyle/>
                <a:p>
                  <a:r>
                    <a:rPr lang="zh-TW" altLang="en-US">
                      <a:noFill/>
                    </a:rPr>
                    <a:t> </a:t>
                  </a:r>
                </a:p>
              </p:txBody>
            </p:sp>
          </mc:Fallback>
        </mc:AlternateContent>
        <p:sp>
          <p:nvSpPr>
            <p:cNvPr id="65" name="矩形 64"/>
            <p:cNvSpPr/>
            <p:nvPr/>
          </p:nvSpPr>
          <p:spPr>
            <a:xfrm>
              <a:off x="2094874" y="1526113"/>
              <a:ext cx="7541804" cy="426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33245903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18" name="文字方塊 17"/>
          <p:cNvSpPr txBox="1"/>
          <p:nvPr/>
        </p:nvSpPr>
        <p:spPr>
          <a:xfrm>
            <a:off x="411994" y="647402"/>
            <a:ext cx="4237643"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6</a:t>
            </a:r>
            <a:r>
              <a:rPr lang="en-US" altLang="zh-TW" sz="1400" dirty="0" smtClean="0">
                <a:solidFill>
                  <a:schemeClr val="bg1"/>
                </a:solidFill>
              </a:rPr>
              <a:t>.</a:t>
            </a:r>
            <a:r>
              <a:rPr lang="zh-TW" altLang="en-US" sz="1400" dirty="0" smtClean="0">
                <a:solidFill>
                  <a:schemeClr val="bg1"/>
                </a:solidFill>
              </a:rPr>
              <a:t> 數據結合</a:t>
            </a:r>
            <a:r>
              <a:rPr lang="en-US" altLang="zh-TW" sz="1400" dirty="0" smtClean="0">
                <a:solidFill>
                  <a:schemeClr val="bg1"/>
                </a:solidFill>
              </a:rPr>
              <a:t>:</a:t>
            </a:r>
            <a:endParaRPr lang="zh-TW" altLang="en-US" sz="1400" dirty="0">
              <a:solidFill>
                <a:schemeClr val="bg1"/>
              </a:solidFill>
            </a:endParaRPr>
          </a:p>
        </p:txBody>
      </p:sp>
      <p:sp>
        <p:nvSpPr>
          <p:cNvPr id="39" name="矩形 38"/>
          <p:cNvSpPr/>
          <p:nvPr/>
        </p:nvSpPr>
        <p:spPr>
          <a:xfrm>
            <a:off x="802863" y="2478530"/>
            <a:ext cx="3165288"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我們利用</a:t>
            </a:r>
            <a:r>
              <a:rPr lang="en-US" altLang="zh-TW" sz="1200" dirty="0" smtClean="0">
                <a:solidFill>
                  <a:schemeClr val="bg1"/>
                </a:solidFill>
                <a:latin typeface="Microsoft YaHei UI" panose="020B0503020204020204" pitchFamily="34" charset="-122"/>
                <a:ea typeface="Microsoft YaHei UI" panose="020B0503020204020204" pitchFamily="34" charset="-122"/>
              </a:rPr>
              <a:t>5.</a:t>
            </a:r>
            <a:r>
              <a:rPr lang="zh-TW" altLang="en-US" sz="1200" dirty="0" smtClean="0">
                <a:solidFill>
                  <a:schemeClr val="bg1"/>
                </a:solidFill>
                <a:latin typeface="Microsoft YaHei UI" panose="020B0503020204020204" pitchFamily="34" charset="-122"/>
                <a:ea typeface="Microsoft YaHei UI" panose="020B0503020204020204" pitchFamily="34" charset="-122"/>
              </a:rPr>
              <a:t> 中推</a:t>
            </a:r>
            <a:r>
              <a:rPr lang="zh-TW" altLang="en-US" sz="1200" dirty="0">
                <a:solidFill>
                  <a:schemeClr val="bg1"/>
                </a:solidFill>
                <a:latin typeface="Microsoft YaHei UI" panose="020B0503020204020204" pitchFamily="34" charset="-122"/>
                <a:ea typeface="Microsoft YaHei UI" panose="020B0503020204020204" pitchFamily="34" charset="-122"/>
              </a:rPr>
              <a:t>導</a:t>
            </a:r>
            <a:r>
              <a:rPr lang="zh-TW" altLang="en-US" sz="1200" dirty="0" smtClean="0">
                <a:solidFill>
                  <a:schemeClr val="bg1"/>
                </a:solidFill>
                <a:latin typeface="Microsoft YaHei UI" panose="020B0503020204020204" pitchFamily="34" charset="-122"/>
                <a:ea typeface="Microsoft YaHei UI" panose="020B0503020204020204" pitchFamily="34" charset="-122"/>
              </a:rPr>
              <a:t>出的式子結合兩筆分</a:t>
            </a:r>
            <a:r>
              <a:rPr lang="zh-TW" altLang="en-US" sz="1200" dirty="0">
                <a:solidFill>
                  <a:schemeClr val="bg1"/>
                </a:solidFill>
                <a:latin typeface="Microsoft YaHei UI" panose="020B0503020204020204" pitchFamily="34" charset="-122"/>
                <a:ea typeface="Microsoft YaHei UI" panose="020B0503020204020204" pitchFamily="34" charset="-122"/>
              </a:rPr>
              <a:t>布</a:t>
            </a:r>
          </a:p>
        </p:txBody>
      </p:sp>
      <mc:AlternateContent xmlns:mc="http://schemas.openxmlformats.org/markup-compatibility/2006" xmlns:a14="http://schemas.microsoft.com/office/drawing/2010/main">
        <mc:Choice Requires="a14">
          <p:sp>
            <p:nvSpPr>
              <p:cNvPr id="53" name="矩形 52"/>
              <p:cNvSpPr/>
              <p:nvPr/>
            </p:nvSpPr>
            <p:spPr>
              <a:xfrm>
                <a:off x="802863" y="943150"/>
                <a:ext cx="5809592"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a:t>
                </a:r>
                <a:r>
                  <a:rPr lang="en-US" altLang="zh-TW" sz="1200" dirty="0" smtClean="0">
                    <a:solidFill>
                      <a:schemeClr val="bg1"/>
                    </a:solidFill>
                    <a:latin typeface="Microsoft YaHei UI" panose="020B0503020204020204" pitchFamily="34" charset="-122"/>
                    <a:ea typeface="Microsoft YaHei UI" panose="020B0503020204020204" pitchFamily="34" charset="-122"/>
                  </a:rPr>
                  <a:t>4.</a:t>
                </a:r>
                <a:r>
                  <a:rPr lang="zh-TW" altLang="en-US" sz="1200" dirty="0" smtClean="0">
                    <a:solidFill>
                      <a:schemeClr val="bg1"/>
                    </a:solidFill>
                    <a:latin typeface="Microsoft YaHei UI" panose="020B0503020204020204" pitchFamily="34" charset="-122"/>
                    <a:ea typeface="Microsoft YaHei UI" panose="020B0503020204020204" pitchFamily="34" charset="-122"/>
                  </a:rPr>
                  <a:t> 中我們目前得出真實狀態分布</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i="1">
                            <a:solidFill>
                              <a:schemeClr val="bg1"/>
                            </a:solidFill>
                            <a:latin typeface="Cambria Math" panose="02040503050406030204" pitchFamily="18" charset="0"/>
                            <a:ea typeface="Microsoft YaHei UI" panose="020B0503020204020204" pitchFamily="34" charset="-122"/>
                          </a:rPr>
                          <m:t>0</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a:solidFill>
                              <a:schemeClr val="bg1"/>
                            </a:solidFill>
                            <a:latin typeface="Cambria Math" panose="02040503050406030204" pitchFamily="18" charset="0"/>
                            <a:ea typeface="Microsoft YaHei UI" panose="020B0503020204020204" pitchFamily="34" charset="-122"/>
                          </a:rPr>
                        </m:ctrlPr>
                      </m:naryPr>
                      <m:sub/>
                      <m:sup/>
                      <m:e>
                        <m:r>
                          <a:rPr lang="en-US" altLang="zh-TW" sz="1200" i="1">
                            <a:solidFill>
                              <a:schemeClr val="bg1"/>
                            </a:solidFill>
                            <a:latin typeface="Cambria Math" panose="02040503050406030204" pitchFamily="18" charset="0"/>
                            <a:ea typeface="Microsoft YaHei UI" panose="020B0503020204020204" pitchFamily="34" charset="-122"/>
                          </a:rPr>
                          <m:t>0</m:t>
                        </m:r>
                      </m:e>
                    </m:nary>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smtClean="0">
                        <a:solidFill>
                          <a:schemeClr val="bg1"/>
                        </a:solidFill>
                        <a:latin typeface="Cambria Math" panose="02040503050406030204" pitchFamily="18" charset="0"/>
                        <a:ea typeface="Microsoft YaHei UI" panose="020B0503020204020204" pitchFamily="34" charset="-122"/>
                      </a:rPr>
                      <m:t>與</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實際</a:t>
                </a:r>
                <a:r>
                  <a:rPr lang="zh-TW" altLang="en-US" sz="1200" dirty="0">
                    <a:solidFill>
                      <a:schemeClr val="bg1"/>
                    </a:solidFill>
                    <a:latin typeface="Microsoft YaHei UI" panose="020B0503020204020204" pitchFamily="34" charset="-122"/>
                    <a:ea typeface="Microsoft YaHei UI" panose="020B0503020204020204" pitchFamily="34" charset="-122"/>
                  </a:rPr>
                  <a:t>感測器讀數</a:t>
                </a:r>
                <a:r>
                  <a:rPr lang="zh-TW" altLang="en-US" sz="1200" dirty="0" smtClean="0">
                    <a:solidFill>
                      <a:schemeClr val="bg1"/>
                    </a:solidFill>
                    <a:latin typeface="Microsoft YaHei UI" panose="020B0503020204020204" pitchFamily="34" charset="-122"/>
                    <a:ea typeface="Microsoft YaHei UI" panose="020B0503020204020204" pitchFamily="34" charset="-122"/>
                  </a:rPr>
                  <a:t>分布</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i="1">
                            <a:solidFill>
                              <a:schemeClr val="bg1"/>
                            </a:solidFill>
                            <a:latin typeface="Cambria Math" panose="02040503050406030204" pitchFamily="18" charset="0"/>
                            <a:ea typeface="Microsoft YaHei UI" panose="020B0503020204020204" pitchFamily="34" charset="-122"/>
                          </a:rPr>
                          <m:t>1</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a:solidFill>
                              <a:schemeClr val="bg1"/>
                            </a:solidFill>
                            <a:latin typeface="Cambria Math" panose="02040503050406030204" pitchFamily="18" charset="0"/>
                            <a:ea typeface="Microsoft YaHei UI" panose="020B0503020204020204" pitchFamily="34" charset="-122"/>
                          </a:rPr>
                        </m:ctrlPr>
                      </m:naryPr>
                      <m:sub/>
                      <m:sup/>
                      <m:e>
                        <m:r>
                          <a:rPr lang="en-US" altLang="zh-TW" sz="1200" i="1">
                            <a:solidFill>
                              <a:schemeClr val="bg1"/>
                            </a:solidFill>
                            <a:latin typeface="Cambria Math" panose="02040503050406030204" pitchFamily="18" charset="0"/>
                            <a:ea typeface="Microsoft YaHei UI" panose="020B0503020204020204" pitchFamily="34" charset="-122"/>
                          </a:rPr>
                          <m:t>1</m:t>
                        </m:r>
                      </m:e>
                    </m:nary>
                    <m:r>
                      <a:rPr lang="en-US" altLang="zh-TW" sz="1200" i="1">
                        <a:solidFill>
                          <a:schemeClr val="bg1"/>
                        </a:solidFill>
                        <a:latin typeface="Cambria Math" panose="02040503050406030204" pitchFamily="18" charset="0"/>
                        <a:ea typeface="Microsoft YaHei UI" panose="020B0503020204020204" pitchFamily="34" charset="-122"/>
                      </a:rPr>
                      <m:t>)</m:t>
                    </m:r>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53" name="矩形 52"/>
              <p:cNvSpPr>
                <a:spLocks noRot="1" noChangeAspect="1" noMove="1" noResize="1" noEditPoints="1" noAdjustHandles="1" noChangeArrowheads="1" noChangeShapeType="1" noTextEdit="1"/>
              </p:cNvSpPr>
              <p:nvPr/>
            </p:nvSpPr>
            <p:spPr>
              <a:xfrm>
                <a:off x="802863" y="943150"/>
                <a:ext cx="5809592" cy="276999"/>
              </a:xfrm>
              <a:prstGeom prst="rect">
                <a:avLst/>
              </a:prstGeom>
              <a:blipFill>
                <a:blip r:embed="rId3"/>
                <a:stretch>
                  <a:fillRect l="-105" t="-97778" b="-162222"/>
                </a:stretch>
              </a:blipFill>
            </p:spPr>
            <p:txBody>
              <a:bodyPr/>
              <a:lstStyle/>
              <a:p>
                <a:r>
                  <a:rPr lang="zh-TW" altLang="en-US">
                    <a:noFill/>
                  </a:rPr>
                  <a:t> </a:t>
                </a:r>
              </a:p>
            </p:txBody>
          </p:sp>
        </mc:Fallback>
      </mc:AlternateContent>
      <p:pic>
        <p:nvPicPr>
          <p:cNvPr id="3" name="圖片 2"/>
          <p:cNvPicPr>
            <a:picLocks noChangeAspect="1"/>
          </p:cNvPicPr>
          <p:nvPr/>
        </p:nvPicPr>
        <p:blipFill>
          <a:blip r:embed="rId4"/>
          <a:stretch>
            <a:fillRect/>
          </a:stretch>
        </p:blipFill>
        <p:spPr>
          <a:xfrm>
            <a:off x="8387358" y="532225"/>
            <a:ext cx="3254067" cy="2908853"/>
          </a:xfrm>
          <a:prstGeom prst="rect">
            <a:avLst/>
          </a:prstGeom>
        </p:spPr>
      </p:pic>
      <p:sp>
        <p:nvSpPr>
          <p:cNvPr id="64" name="矩形 63"/>
          <p:cNvSpPr/>
          <p:nvPr/>
        </p:nvSpPr>
        <p:spPr>
          <a:xfrm>
            <a:off x="863804" y="3813259"/>
            <a:ext cx="595957"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得出</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p:nvGrpSpPr>
          <p:cNvPr id="16" name="群組 15"/>
          <p:cNvGrpSpPr/>
          <p:nvPr/>
        </p:nvGrpSpPr>
        <p:grpSpPr>
          <a:xfrm>
            <a:off x="1462943" y="6291107"/>
            <a:ext cx="3631721" cy="324012"/>
            <a:chOff x="7854428" y="3791589"/>
            <a:chExt cx="3631721" cy="324012"/>
          </a:xfrm>
        </p:grpSpPr>
        <mc:AlternateContent xmlns:mc="http://schemas.openxmlformats.org/markup-compatibility/2006" xmlns:a14="http://schemas.microsoft.com/office/drawing/2010/main">
          <mc:Choice Requires="a14">
            <p:sp>
              <p:nvSpPr>
                <p:cNvPr id="76" name="矩形 75"/>
                <p:cNvSpPr/>
                <p:nvPr/>
              </p:nvSpPr>
              <p:spPr>
                <a:xfrm>
                  <a:off x="7854428" y="3791589"/>
                  <a:ext cx="1531935" cy="292837"/>
                </a:xfrm>
                <a:prstGeom prst="rect">
                  <a:avLst/>
                </a:prstGeom>
              </p:spPr>
              <p:txBody>
                <a:bodyPr wrap="square">
                  <a:spAutoFit/>
                </a:bodyPr>
                <a:lstStyle/>
                <a:p>
                  <a:r>
                    <a:rPr lang="zh-TW" altLang="en-US" sz="1200" b="1" dirty="0" smtClean="0">
                      <a:solidFill>
                        <a:schemeClr val="bg1"/>
                      </a:solidFill>
                      <a:latin typeface="Microsoft YaHei UI" panose="020B0503020204020204" pitchFamily="34" charset="-122"/>
                      <a:ea typeface="Microsoft YaHei UI" panose="020B0503020204020204" pitchFamily="34" charset="-122"/>
                    </a:rPr>
                    <a:t>令新的</a:t>
                  </a:r>
                  <a14:m>
                    <m:oMath xmlns:m="http://schemas.openxmlformats.org/officeDocument/2006/math">
                      <m:r>
                        <a:rPr lang="en-US" altLang="zh-TW" sz="1200" b="1" i="1" dirty="0" smtClean="0">
                          <a:solidFill>
                            <a:schemeClr val="bg1"/>
                          </a:solidFill>
                          <a:latin typeface="Cambria Math" panose="02040503050406030204" pitchFamily="18" charset="0"/>
                          <a:ea typeface="Microsoft YaHei UI" panose="020B0503020204020204" pitchFamily="34" charset="-122"/>
                        </a:rPr>
                        <m:t>𝑲</m:t>
                      </m:r>
                      <m:r>
                        <a:rPr lang="en-US" altLang="zh-TW" sz="1200" b="1" i="1" smtClean="0">
                          <a:solidFill>
                            <a:schemeClr val="bg1"/>
                          </a:solidFill>
                          <a:latin typeface="Cambria Math" panose="02040503050406030204" pitchFamily="18" charset="0"/>
                          <a:ea typeface="Microsoft YaHei UI" panose="020B0503020204020204" pitchFamily="34" charset="-122"/>
                        </a:rPr>
                        <m:t>=</m:t>
                      </m:r>
                      <m:sSup>
                        <m:sSupPr>
                          <m:ctrlPr>
                            <a:rPr lang="en-US" altLang="zh-TW" sz="1200" b="1" i="1">
                              <a:solidFill>
                                <a:schemeClr val="bg1"/>
                              </a:solidFill>
                              <a:latin typeface="Cambria Math" panose="02040503050406030204" pitchFamily="18" charset="0"/>
                            </a:rPr>
                          </m:ctrlPr>
                        </m:sSupPr>
                        <m:e>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𝑯</m:t>
                              </m:r>
                            </m:e>
                            <m:sub>
                              <m:r>
                                <a:rPr lang="en-US" altLang="zh-TW" sz="1200" b="1" i="1">
                                  <a:solidFill>
                                    <a:schemeClr val="bg1"/>
                                  </a:solidFill>
                                  <a:latin typeface="Cambria Math" panose="02040503050406030204" pitchFamily="18" charset="0"/>
                                </a:rPr>
                                <m:t>𝒌</m:t>
                              </m:r>
                            </m:sub>
                          </m:sSub>
                        </m:e>
                        <m:sup>
                          <m:r>
                            <a:rPr lang="en-US" altLang="zh-TW" sz="1200" b="1" i="1" smtClean="0">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𝟏</m:t>
                          </m:r>
                        </m:sup>
                      </m:sSup>
                      <m:r>
                        <a:rPr lang="en-US" altLang="zh-TW" sz="1200" b="1" i="1" smtClean="0">
                          <a:solidFill>
                            <a:schemeClr val="bg1"/>
                          </a:solidFill>
                          <a:latin typeface="Cambria Math" panose="02040503050406030204" pitchFamily="18" charset="0"/>
                          <a:ea typeface="Microsoft YaHei UI" panose="020B0503020204020204" pitchFamily="34" charset="-122"/>
                        </a:rPr>
                        <m:t>𝑲</m:t>
                      </m:r>
                    </m:oMath>
                  </a14:m>
                  <a:endParaRPr lang="zh-TW" altLang="en-US" sz="1200" b="1"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76" name="矩形 75"/>
                <p:cNvSpPr>
                  <a:spLocks noRot="1" noChangeAspect="1" noMove="1" noResize="1" noEditPoints="1" noAdjustHandles="1" noChangeArrowheads="1" noChangeShapeType="1" noTextEdit="1"/>
                </p:cNvSpPr>
                <p:nvPr/>
              </p:nvSpPr>
              <p:spPr>
                <a:xfrm>
                  <a:off x="7854428" y="3791589"/>
                  <a:ext cx="1531935" cy="292837"/>
                </a:xfrm>
                <a:prstGeom prst="rect">
                  <a:avLst/>
                </a:prstGeom>
                <a:blipFill>
                  <a:blip r:embed="rId5"/>
                  <a:stretch>
                    <a:fillRect l="-398"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159358" y="3794808"/>
                  <a:ext cx="2326791" cy="320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sSup>
                          <m:sSupPr>
                            <m:ctrlPr>
                              <a:rPr lang="en-US" altLang="zh-TW" sz="1400" i="1">
                                <a:latin typeface="Cambria Math" panose="02040503050406030204" pitchFamily="18" charset="0"/>
                              </a:rPr>
                            </m:ctrlPr>
                          </m:sSupPr>
                          <m:e>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a:solidFill>
                                      <a:schemeClr val="accent6"/>
                                    </a:solidFill>
                                    <a:latin typeface="Cambria Math" panose="02040503050406030204" pitchFamily="18" charset="0"/>
                                  </a:rPr>
                                </m:ctrlPr>
                              </m:sSubPr>
                              <m:e>
                                <m:r>
                                  <a:rPr lang="en-US" altLang="zh-TW" sz="1400" i="1">
                                    <a:solidFill>
                                      <a:schemeClr val="accent6"/>
                                    </a:solidFill>
                                    <a:latin typeface="Cambria Math" panose="02040503050406030204" pitchFamily="18" charset="0"/>
                                  </a:rPr>
                                  <m:t>𝑅</m:t>
                                </m:r>
                              </m:e>
                              <m:sub>
                                <m:r>
                                  <a:rPr lang="en-US" altLang="zh-TW" sz="1400" i="1">
                                    <a:solidFill>
                                      <a:schemeClr val="accent6"/>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e>
                          <m:sup>
                            <m:r>
                              <a:rPr lang="en-US" altLang="zh-TW" sz="1400" i="1" smtClean="0">
                                <a:solidFill>
                                  <a:schemeClr val="bg1"/>
                                </a:solidFill>
                                <a:latin typeface="Cambria Math" panose="02040503050406030204" pitchFamily="18" charset="0"/>
                              </a:rPr>
                              <m:t>−1</m:t>
                            </m:r>
                          </m:sup>
                        </m:sSup>
                      </m:oMath>
                    </m:oMathPara>
                  </a14:m>
                  <a:endParaRPr lang="zh-TW" altLang="en-US" sz="1400" dirty="0"/>
                </a:p>
              </p:txBody>
            </p:sp>
          </mc:Choice>
          <mc:Fallback xmlns="">
            <p:sp>
              <p:nvSpPr>
                <p:cNvPr id="5" name="矩形 4"/>
                <p:cNvSpPr>
                  <a:spLocks noRot="1" noChangeAspect="1" noMove="1" noResize="1" noEditPoints="1" noAdjustHandles="1" noChangeArrowheads="1" noChangeShapeType="1" noTextEdit="1"/>
                </p:cNvSpPr>
                <p:nvPr/>
              </p:nvSpPr>
              <p:spPr>
                <a:xfrm>
                  <a:off x="9159358" y="3794808"/>
                  <a:ext cx="2326791" cy="320793"/>
                </a:xfrm>
                <a:prstGeom prst="rect">
                  <a:avLst/>
                </a:prstGeom>
                <a:blipFill>
                  <a:blip r:embed="rId6"/>
                  <a:stretch>
                    <a:fillRect b="-9615"/>
                  </a:stretch>
                </a:blipFill>
              </p:spPr>
              <p:txBody>
                <a:bodyPr/>
                <a:lstStyle/>
                <a:p>
                  <a:r>
                    <a:rPr lang="zh-TW" altLang="en-US">
                      <a:noFill/>
                    </a:rPr>
                    <a:t> </a:t>
                  </a:r>
                </a:p>
              </p:txBody>
            </p:sp>
          </mc:Fallback>
        </mc:AlternateContent>
      </p:grpSp>
      <p:grpSp>
        <p:nvGrpSpPr>
          <p:cNvPr id="13" name="群組 12"/>
          <p:cNvGrpSpPr/>
          <p:nvPr/>
        </p:nvGrpSpPr>
        <p:grpSpPr>
          <a:xfrm>
            <a:off x="1748158" y="2975759"/>
            <a:ext cx="6093253" cy="666033"/>
            <a:chOff x="1299585" y="2899272"/>
            <a:chExt cx="6093253" cy="666033"/>
          </a:xfrm>
        </p:grpSpPr>
        <mc:AlternateContent xmlns:mc="http://schemas.openxmlformats.org/markup-compatibility/2006" xmlns:a14="http://schemas.microsoft.com/office/drawing/2010/main">
          <mc:Choice Requires="a14">
            <p:sp>
              <p:nvSpPr>
                <p:cNvPr id="43" name="文字方塊 42"/>
                <p:cNvSpPr txBox="1"/>
                <p:nvPr/>
              </p:nvSpPr>
              <p:spPr>
                <a:xfrm>
                  <a:off x="3172896" y="3114510"/>
                  <a:ext cx="1805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=(1 − </m:t>
                        </m:r>
                        <m:r>
                          <a:rPr lang="en-US" altLang="zh-TW" sz="1400" b="0" i="1" smtClean="0">
                            <a:solidFill>
                              <a:schemeClr val="bg1"/>
                            </a:solidFill>
                            <a:latin typeface="Cambria Math" panose="02040503050406030204" pitchFamily="18" charset="0"/>
                          </a:rPr>
                          <m:t>𝐾</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3172896" y="3114510"/>
                  <a:ext cx="1805687" cy="215444"/>
                </a:xfrm>
                <a:prstGeom prst="rect">
                  <a:avLst/>
                </a:prstGeom>
                <a:blipFill>
                  <a:blip r:embed="rId7"/>
                  <a:stretch>
                    <a:fillRect l="-1689" t="-40000"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5604886" y="2955381"/>
                  <a:ext cx="1778628"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nary>
                          <m:naryPr>
                            <m:chr m:val="∑"/>
                            <m:subHide m:val="on"/>
                            <m:supHide m:val="on"/>
                            <m:ctrlPr>
                              <a:rPr lang="zh-TW" altLang="en-US"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b="0" i="1">
                            <a:solidFill>
                              <a:schemeClr val="bg1"/>
                            </a:solidFill>
                            <a:latin typeface="Cambria Math" panose="02040503050406030204" pitchFamily="18" charset="0"/>
                          </a:rPr>
                          <m:t>𝐾</m:t>
                        </m:r>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oMath>
                    </m:oMathPara>
                  </a14:m>
                  <a:endParaRPr lang="zh-TW" altLang="en-US" sz="1400" dirty="0">
                    <a:solidFill>
                      <a:schemeClr val="bg1"/>
                    </a:solidFill>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5604886" y="2955381"/>
                  <a:ext cx="1778628" cy="521746"/>
                </a:xfrm>
                <a:prstGeom prst="rect">
                  <a:avLst/>
                </a:prstGeom>
                <a:blipFill>
                  <a:blip r:embed="rId8"/>
                  <a:stretch>
                    <a:fillRect l="-35959" t="-144186" r="-65068" b="-20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418018" y="2985358"/>
                  <a:ext cx="1122302" cy="479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𝐾</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num>
                          <m:den>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r>
                              <a:rPr lang="en-US" altLang="zh-TW" sz="1200" i="1">
                                <a:solidFill>
                                  <a:schemeClr val="bg1"/>
                                </a:solidFill>
                                <a:latin typeface="Cambria Math" panose="02040503050406030204" pitchFamily="18" charset="0"/>
                              </a:rPr>
                              <m:t>+</m:t>
                            </m:r>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1</m:t>
                                </m:r>
                              </m:e>
                            </m:nary>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68" name="矩形 67"/>
                <p:cNvSpPr>
                  <a:spLocks noRot="1" noChangeAspect="1" noMove="1" noResize="1" noEditPoints="1" noAdjustHandles="1" noChangeArrowheads="1" noChangeShapeType="1" noTextEdit="1"/>
                </p:cNvSpPr>
                <p:nvPr/>
              </p:nvSpPr>
              <p:spPr>
                <a:xfrm>
                  <a:off x="1418018" y="2985358"/>
                  <a:ext cx="1122302" cy="479618"/>
                </a:xfrm>
                <a:prstGeom prst="rect">
                  <a:avLst/>
                </a:prstGeom>
                <a:blipFill>
                  <a:blip r:embed="rId9"/>
                  <a:stretch>
                    <a:fillRect t="-58228" r="-34239" b="-92405"/>
                  </a:stretch>
                </a:blipFill>
              </p:spPr>
              <p:txBody>
                <a:bodyPr/>
                <a:lstStyle/>
                <a:p>
                  <a:r>
                    <a:rPr lang="zh-TW" altLang="en-US">
                      <a:noFill/>
                    </a:rPr>
                    <a:t> </a:t>
                  </a:r>
                </a:p>
              </p:txBody>
            </p:sp>
          </mc:Fallback>
        </mc:AlternateContent>
        <p:sp>
          <p:nvSpPr>
            <p:cNvPr id="84" name="矩形 83"/>
            <p:cNvSpPr/>
            <p:nvPr/>
          </p:nvSpPr>
          <p:spPr>
            <a:xfrm>
              <a:off x="1299585" y="2899272"/>
              <a:ext cx="6093253" cy="666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12" name="群組 11"/>
          <p:cNvGrpSpPr/>
          <p:nvPr/>
        </p:nvGrpSpPr>
        <p:grpSpPr>
          <a:xfrm>
            <a:off x="3278804" y="1281565"/>
            <a:ext cx="3399557" cy="1179693"/>
            <a:chOff x="3648974" y="1239706"/>
            <a:chExt cx="3399557" cy="1179693"/>
          </a:xfrm>
        </p:grpSpPr>
        <p:grpSp>
          <p:nvGrpSpPr>
            <p:cNvPr id="32" name="群組 31"/>
            <p:cNvGrpSpPr/>
            <p:nvPr/>
          </p:nvGrpSpPr>
          <p:grpSpPr>
            <a:xfrm>
              <a:off x="3785923" y="1279279"/>
              <a:ext cx="1774903" cy="1140120"/>
              <a:chOff x="502213" y="5267949"/>
              <a:chExt cx="1774903" cy="1140120"/>
            </a:xfrm>
          </p:grpSpPr>
          <mc:AlternateContent xmlns:mc="http://schemas.openxmlformats.org/markup-compatibility/2006" xmlns:a14="http://schemas.microsoft.com/office/drawing/2010/main">
            <mc:Choice Requires="a14">
              <p:sp>
                <p:nvSpPr>
                  <p:cNvPr id="33" name="矩形 32"/>
                  <p:cNvSpPr/>
                  <p:nvPr/>
                </p:nvSpPr>
                <p:spPr>
                  <a:xfrm>
                    <a:off x="726969" y="5267949"/>
                    <a:ext cx="104227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r>
                                <a:rPr lang="en-US" altLang="zh-TW" sz="1400" b="0" i="1" smtClean="0">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oMath>
                      </m:oMathPara>
                    </a14:m>
                    <a:endParaRPr lang="zh-TW" altLang="en-US" sz="1400" dirty="0"/>
                  </a:p>
                </p:txBody>
              </p:sp>
            </mc:Choice>
            <mc:Fallback xmlns="">
              <p:sp>
                <p:nvSpPr>
                  <p:cNvPr id="33" name="矩形 32"/>
                  <p:cNvSpPr>
                    <a:spLocks noRot="1" noChangeAspect="1" noMove="1" noResize="1" noEditPoints="1" noAdjustHandles="1" noChangeArrowheads="1" noChangeShapeType="1" noTextEdit="1"/>
                  </p:cNvSpPr>
                  <p:nvPr/>
                </p:nvSpPr>
                <p:spPr>
                  <a:xfrm>
                    <a:off x="726969" y="5267949"/>
                    <a:ext cx="1042273" cy="307777"/>
                  </a:xfrm>
                  <a:prstGeom prst="rect">
                    <a:avLst/>
                  </a:prstGeom>
                  <a:blipFill>
                    <a:blip r:embed="rId10"/>
                    <a:stretch>
                      <a:fillRect t="-12000" r="-7018" b="-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6500" y="5793990"/>
                    <a:ext cx="1550616"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sSub>
                            <m:sSubPr>
                              <m:ctrlPr>
                                <a:rPr lang="en-US" altLang="zh-TW" sz="1400" i="1" smtClean="0">
                                  <a:solidFill>
                                    <a:srgbClr val="FF66FF"/>
                                  </a:solidFill>
                                  <a:latin typeface="Cambria Math" panose="02040503050406030204" pitchFamily="18" charset="0"/>
                                </a:rPr>
                              </m:ctrlPr>
                            </m:sSubPr>
                            <m:e>
                              <m:r>
                                <a:rPr lang="en-US" altLang="zh-TW" sz="1400" b="0" i="1" smtClean="0">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b="0" i="1">
                                  <a:solidFill>
                                    <a:srgbClr val="FF66FF"/>
                                  </a:solidFill>
                                  <a:latin typeface="Cambria Math" panose="02040503050406030204" pitchFamily="18" charset="0"/>
                                </a:rPr>
                                <m:t>𝑃</m:t>
                              </m:r>
                            </m:e>
                            <m:sub>
                              <m:r>
                                <a:rPr lang="en-US" altLang="zh-TW" sz="1400" b="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b="0" i="1" smtClean="0">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oMath>
                      </m:oMathPara>
                    </a14:m>
                    <a:endParaRPr lang="zh-TW" altLang="en-US" sz="1400" dirty="0"/>
                  </a:p>
                </p:txBody>
              </p:sp>
            </mc:Choice>
            <mc:Fallback xmlns="">
              <p:sp>
                <p:nvSpPr>
                  <p:cNvPr id="35" name="矩形 34"/>
                  <p:cNvSpPr>
                    <a:spLocks noRot="1" noChangeAspect="1" noMove="1" noResize="1" noEditPoints="1" noAdjustHandles="1" noChangeArrowheads="1" noChangeShapeType="1" noTextEdit="1"/>
                  </p:cNvSpPr>
                  <p:nvPr/>
                </p:nvSpPr>
                <p:spPr>
                  <a:xfrm>
                    <a:off x="726500" y="5793990"/>
                    <a:ext cx="1550616" cy="614079"/>
                  </a:xfrm>
                  <a:prstGeom prst="rect">
                    <a:avLst/>
                  </a:prstGeom>
                  <a:blipFill>
                    <a:blip r:embed="rId11"/>
                    <a:stretch>
                      <a:fillRect l="-34646" t="-115842" r="-9055" b="-166337"/>
                    </a:stretch>
                  </a:blipFill>
                </p:spPr>
                <p:txBody>
                  <a:bodyPr/>
                  <a:lstStyle/>
                  <a:p>
                    <a:r>
                      <a:rPr lang="zh-TW" altLang="en-US">
                        <a:noFill/>
                      </a:rPr>
                      <a:t> </a:t>
                    </a:r>
                  </a:p>
                </p:txBody>
              </p:sp>
            </mc:Fallback>
          </mc:AlternateContent>
          <p:sp>
            <p:nvSpPr>
              <p:cNvPr id="36" name="左大括弧 35"/>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38" name="群組 37"/>
            <p:cNvGrpSpPr/>
            <p:nvPr/>
          </p:nvGrpSpPr>
          <p:grpSpPr>
            <a:xfrm>
              <a:off x="5785113" y="1279279"/>
              <a:ext cx="1263418" cy="1140120"/>
              <a:chOff x="502213" y="5267949"/>
              <a:chExt cx="1263418" cy="1140120"/>
            </a:xfrm>
          </p:grpSpPr>
          <mc:AlternateContent xmlns:mc="http://schemas.openxmlformats.org/markup-compatibility/2006" xmlns:a14="http://schemas.microsoft.com/office/drawing/2010/main">
            <mc:Choice Requires="a14">
              <p:sp>
                <p:nvSpPr>
                  <p:cNvPr id="40" name="矩形 39"/>
                  <p:cNvSpPr/>
                  <p:nvPr/>
                </p:nvSpPr>
                <p:spPr>
                  <a:xfrm>
                    <a:off x="726969" y="5267949"/>
                    <a:ext cx="84766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e>
                            <m:sub>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smtClean="0">
                                      <a:solidFill>
                                        <a:schemeClr val="accent1"/>
                                      </a:solidFill>
                                      <a:latin typeface="Cambria Math" panose="02040503050406030204" pitchFamily="18" charset="0"/>
                                    </a:rPr>
                                  </m:ctrlPr>
                                </m:accPr>
                                <m:e>
                                  <m:r>
                                    <a:rPr lang="en-US" altLang="zh-TW" sz="1400" b="0" i="1" smtClean="0">
                                      <a:solidFill>
                                        <a:schemeClr val="accent1"/>
                                      </a:solidFill>
                                      <a:latin typeface="Cambria Math" panose="02040503050406030204" pitchFamily="18" charset="0"/>
                                    </a:rPr>
                                    <m:t>𝑧</m:t>
                                  </m:r>
                                </m:e>
                              </m:acc>
                            </m:e>
                            <m:sub>
                              <m:r>
                                <a:rPr lang="en-US" altLang="zh-TW" sz="1400" b="0" i="1" smtClean="0">
                                  <a:solidFill>
                                    <a:schemeClr val="accent1"/>
                                  </a:solidFill>
                                  <a:latin typeface="Cambria Math" panose="02040503050406030204" pitchFamily="18" charset="0"/>
                                </a:rPr>
                                <m:t>𝑘</m:t>
                              </m:r>
                            </m:sub>
                          </m:sSub>
                        </m:oMath>
                      </m:oMathPara>
                    </a14:m>
                    <a:endParaRPr lang="zh-TW" altLang="en-US" sz="1400" b="1" dirty="0"/>
                  </a:p>
                </p:txBody>
              </p:sp>
            </mc:Choice>
            <mc:Fallback xmlns="">
              <p:sp>
                <p:nvSpPr>
                  <p:cNvPr id="40" name="矩形 39"/>
                  <p:cNvSpPr>
                    <a:spLocks noRot="1" noChangeAspect="1" noMove="1" noResize="1" noEditPoints="1" noAdjustHandles="1" noChangeArrowheads="1" noChangeShapeType="1" noTextEdit="1"/>
                  </p:cNvSpPr>
                  <p:nvPr/>
                </p:nvSpPr>
                <p:spPr>
                  <a:xfrm>
                    <a:off x="726969" y="5267949"/>
                    <a:ext cx="847668" cy="307777"/>
                  </a:xfrm>
                  <a:prstGeom prst="rect">
                    <a:avLst/>
                  </a:prstGeom>
                  <a:blipFill>
                    <a:blip r:embed="rId12"/>
                    <a:stretch>
                      <a:fillRect t="-12000" r="-11511" b="-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26500" y="5793990"/>
                    <a:ext cx="1039131"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1</m:t>
                              </m:r>
                            </m:e>
                          </m:nary>
                          <m:r>
                            <a:rPr lang="en-US" altLang="zh-TW" sz="1400" i="1">
                              <a:solidFill>
                                <a:schemeClr val="bg1"/>
                              </a:solidFill>
                              <a:latin typeface="Cambria Math" panose="02040503050406030204" pitchFamily="18" charset="0"/>
                            </a:rPr>
                            <m:t>=</m:t>
                          </m:r>
                          <m:sSub>
                            <m:sSubPr>
                              <m:ctrlPr>
                                <a:rPr lang="en-US" altLang="zh-TW" sz="1400" i="1" smtClean="0">
                                  <a:solidFill>
                                    <a:schemeClr val="accent6"/>
                                  </a:solidFill>
                                  <a:latin typeface="Cambria Math" panose="02040503050406030204" pitchFamily="18" charset="0"/>
                                </a:rPr>
                              </m:ctrlPr>
                            </m:sSubPr>
                            <m:e>
                              <m:r>
                                <a:rPr lang="en-US" altLang="zh-TW" sz="1400" b="0" i="1" smtClean="0">
                                  <a:solidFill>
                                    <a:schemeClr val="accent6"/>
                                  </a:solidFill>
                                  <a:latin typeface="Cambria Math" panose="02040503050406030204" pitchFamily="18" charset="0"/>
                                </a:rPr>
                                <m:t>𝑅</m:t>
                              </m:r>
                            </m:e>
                            <m:sub>
                              <m:r>
                                <a:rPr lang="en-US" altLang="zh-TW" sz="1400" b="0" i="1">
                                  <a:solidFill>
                                    <a:schemeClr val="accent6"/>
                                  </a:solidFill>
                                  <a:latin typeface="Cambria Math" panose="02040503050406030204" pitchFamily="18" charset="0"/>
                                </a:rPr>
                                <m:t>𝑘</m:t>
                              </m:r>
                            </m:sub>
                          </m:sSub>
                        </m:oMath>
                      </m:oMathPara>
                    </a14:m>
                    <a:endParaRPr lang="zh-TW" altLang="en-US" sz="1400" dirty="0"/>
                  </a:p>
                </p:txBody>
              </p:sp>
            </mc:Choice>
            <mc:Fallback xmlns="">
              <p:sp>
                <p:nvSpPr>
                  <p:cNvPr id="41" name="矩形 40"/>
                  <p:cNvSpPr>
                    <a:spLocks noRot="1" noChangeAspect="1" noMove="1" noResize="1" noEditPoints="1" noAdjustHandles="1" noChangeArrowheads="1" noChangeShapeType="1" noTextEdit="1"/>
                  </p:cNvSpPr>
                  <p:nvPr/>
                </p:nvSpPr>
                <p:spPr>
                  <a:xfrm>
                    <a:off x="726500" y="5793990"/>
                    <a:ext cx="1039131" cy="614079"/>
                  </a:xfrm>
                  <a:prstGeom prst="rect">
                    <a:avLst/>
                  </a:prstGeom>
                  <a:blipFill>
                    <a:blip r:embed="rId13"/>
                    <a:stretch>
                      <a:fillRect l="-52632" t="-115842" r="-58480" b="-166337"/>
                    </a:stretch>
                  </a:blipFill>
                </p:spPr>
                <p:txBody>
                  <a:bodyPr/>
                  <a:lstStyle/>
                  <a:p>
                    <a:r>
                      <a:rPr lang="zh-TW" altLang="en-US">
                        <a:noFill/>
                      </a:rPr>
                      <a:t> </a:t>
                    </a:r>
                  </a:p>
                </p:txBody>
              </p:sp>
            </mc:Fallback>
          </mc:AlternateContent>
          <p:sp>
            <p:nvSpPr>
              <p:cNvPr id="42" name="左大括弧 41"/>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sp>
          <p:nvSpPr>
            <p:cNvPr id="85" name="矩形 84"/>
            <p:cNvSpPr/>
            <p:nvPr/>
          </p:nvSpPr>
          <p:spPr>
            <a:xfrm>
              <a:off x="3648974" y="1239706"/>
              <a:ext cx="3399557" cy="1095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p:cNvGrpSpPr/>
          <p:nvPr/>
        </p:nvGrpSpPr>
        <p:grpSpPr>
          <a:xfrm>
            <a:off x="863804" y="4183364"/>
            <a:ext cx="10543371" cy="2405042"/>
            <a:chOff x="863804" y="4174737"/>
            <a:chExt cx="10543371" cy="2405042"/>
          </a:xfrm>
        </p:grpSpPr>
        <p:grpSp>
          <p:nvGrpSpPr>
            <p:cNvPr id="14" name="群組 13"/>
            <p:cNvGrpSpPr/>
            <p:nvPr/>
          </p:nvGrpSpPr>
          <p:grpSpPr>
            <a:xfrm>
              <a:off x="985091" y="4248860"/>
              <a:ext cx="10422084" cy="2319573"/>
              <a:chOff x="985091" y="4248860"/>
              <a:chExt cx="10422084" cy="2319573"/>
            </a:xfrm>
          </p:grpSpPr>
          <mc:AlternateContent xmlns:mc="http://schemas.openxmlformats.org/markup-compatibility/2006" xmlns:a14="http://schemas.microsoft.com/office/drawing/2010/main">
            <mc:Choice Requires="a14">
              <p:sp>
                <p:nvSpPr>
                  <p:cNvPr id="66" name="文字方塊 65"/>
                  <p:cNvSpPr txBox="1"/>
                  <p:nvPr/>
                </p:nvSpPr>
                <p:spPr>
                  <a:xfrm>
                    <a:off x="985091" y="4500797"/>
                    <a:ext cx="42049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1 − </m:t>
                              </m:r>
                              <m:r>
                                <a:rPr lang="en-US" altLang="zh-TW" sz="1400" b="0" i="1" smtClean="0">
                                  <a:solidFill>
                                    <a:schemeClr val="bg1"/>
                                  </a:solidFill>
                                  <a:latin typeface="Cambria Math" panose="02040503050406030204" pitchFamily="18" charset="0"/>
                                </a:rPr>
                                <m:t>𝐾</m:t>
                              </m:r>
                            </m:e>
                          </m:d>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r>
                            <a:rPr lang="en-US" altLang="zh-TW" sz="1400" i="1" smtClean="0">
                              <a:solidFill>
                                <a:schemeClr val="bg1"/>
                              </a:solidFill>
                              <a:latin typeface="Cambria Math" panose="02040503050406030204" pitchFamily="18" charset="0"/>
                            </a:rPr>
                            <m:t>=</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1−</m:t>
                              </m:r>
                              <m:r>
                                <a:rPr lang="en-US" altLang="zh-TW" sz="1400" b="0" i="1" smtClean="0">
                                  <a:solidFill>
                                    <a:schemeClr val="bg1"/>
                                  </a:solidFill>
                                  <a:latin typeface="Cambria Math" panose="02040503050406030204" pitchFamily="18" charset="0"/>
                                </a:rPr>
                                <m:t>𝐾</m:t>
                              </m:r>
                            </m:e>
                          </m:d>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r>
                            <a:rPr lang="en-US" altLang="zh-TW" sz="1400" b="1"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oMath>
                      </m:oMathPara>
                    </a14:m>
                    <a:endParaRPr lang="zh-TW" altLang="en-US" sz="1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985091" y="4500797"/>
                    <a:ext cx="4204934" cy="215444"/>
                  </a:xfrm>
                  <a:prstGeom prst="rect">
                    <a:avLst/>
                  </a:prstGeom>
                  <a:blipFill>
                    <a:blip r:embed="rId14"/>
                    <a:stretch>
                      <a:fillRect l="-726" t="-40000" r="-4064" b="-2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85091" y="5007218"/>
                    <a:ext cx="3435621"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sSubSup>
                            <m:sSubSupPr>
                              <m:ctrlPr>
                                <a:rPr lang="en-US" altLang="zh-TW" sz="1400" i="1">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𝑇</m:t>
                              </m:r>
                            </m:sup>
                          </m:sSup>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oMath>
                      </m:oMathPara>
                    </a14:m>
                    <a:endParaRPr lang="zh-TW" altLang="en-US" sz="1400" dirty="0"/>
                  </a:p>
                </p:txBody>
              </p:sp>
            </mc:Choice>
            <mc:Fallback xmlns="">
              <p:sp>
                <p:nvSpPr>
                  <p:cNvPr id="67" name="矩形 66"/>
                  <p:cNvSpPr>
                    <a:spLocks noRot="1" noChangeAspect="1" noMove="1" noResize="1" noEditPoints="1" noAdjustHandles="1" noChangeArrowheads="1" noChangeShapeType="1" noTextEdit="1"/>
                  </p:cNvSpPr>
                  <p:nvPr/>
                </p:nvSpPr>
                <p:spPr>
                  <a:xfrm>
                    <a:off x="985091" y="5007218"/>
                    <a:ext cx="3435621" cy="614079"/>
                  </a:xfrm>
                  <a:prstGeom prst="rect">
                    <a:avLst/>
                  </a:prstGeom>
                  <a:blipFill>
                    <a:blip r:embed="rId15"/>
                    <a:stretch>
                      <a:fillRect l="-15986" t="-115842" b="-1663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85091" y="5674723"/>
                    <a:ext cx="3679854" cy="54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f>
                            <m:fPr>
                              <m:ctrlPr>
                                <a:rPr lang="en-US" altLang="zh-TW" sz="1400" i="1">
                                  <a:solidFill>
                                    <a:schemeClr val="bg1"/>
                                  </a:solidFill>
                                  <a:latin typeface="Cambria Math" panose="02040503050406030204" pitchFamily="18" charset="0"/>
                                </a:rPr>
                              </m:ctrlPr>
                            </m:fPr>
                            <m:num>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num>
                            <m:den>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1</m:t>
                                  </m:r>
                                </m:e>
                              </m:nary>
                            </m:den>
                          </m:f>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sSup>
                            <m:sSupPr>
                              <m:ctrlPr>
                                <a:rPr lang="en-US" altLang="zh-TW" sz="1400" i="1">
                                  <a:latin typeface="Cambria Math" panose="02040503050406030204" pitchFamily="18" charset="0"/>
                                </a:rPr>
                              </m:ctrlPr>
                            </m:sSupPr>
                            <m:e>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a:solidFill>
                                        <a:schemeClr val="accent6"/>
                                      </a:solidFill>
                                      <a:latin typeface="Cambria Math" panose="02040503050406030204" pitchFamily="18" charset="0"/>
                                    </a:rPr>
                                  </m:ctrlPr>
                                </m:sSubPr>
                                <m:e>
                                  <m:r>
                                    <a:rPr lang="en-US" altLang="zh-TW" sz="1400" i="1">
                                      <a:solidFill>
                                        <a:schemeClr val="accent6"/>
                                      </a:solidFill>
                                      <a:latin typeface="Cambria Math" panose="02040503050406030204" pitchFamily="18" charset="0"/>
                                    </a:rPr>
                                    <m:t>𝑅</m:t>
                                  </m:r>
                                </m:e>
                                <m:sub>
                                  <m:r>
                                    <a:rPr lang="en-US" altLang="zh-TW" sz="1400" i="1">
                                      <a:solidFill>
                                        <a:schemeClr val="accent6"/>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e>
                            <m:sup>
                              <m:r>
                                <a:rPr lang="en-US" altLang="zh-TW" sz="1400" i="1" smtClean="0">
                                  <a:solidFill>
                                    <a:schemeClr val="bg1"/>
                                  </a:solidFill>
                                  <a:latin typeface="Cambria Math" panose="02040503050406030204" pitchFamily="18" charset="0"/>
                                </a:rPr>
                                <m:t>−1</m:t>
                              </m:r>
                            </m:sup>
                          </m:sSup>
                        </m:oMath>
                      </m:oMathPara>
                    </a14:m>
                    <a:endParaRPr lang="zh-TW"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985091" y="5674723"/>
                    <a:ext cx="3679854" cy="544123"/>
                  </a:xfrm>
                  <a:prstGeom prst="rect">
                    <a:avLst/>
                  </a:prstGeom>
                  <a:blipFill>
                    <a:blip r:embed="rId16"/>
                    <a:stretch>
                      <a:fillRect t="-58889" b="-9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p:cNvSpPr txBox="1"/>
                  <p:nvPr/>
                </p:nvSpPr>
                <p:spPr>
                  <a:xfrm>
                    <a:off x="6009400" y="4511732"/>
                    <a:ext cx="24686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latin typeface="Cambria Math" panose="02040503050406030204" pitchFamily="18" charset="0"/>
                            </a:rPr>
                            <m:t>→</m:t>
                          </m:r>
                        </m:oMath>
                      </m:oMathPara>
                    </a14:m>
                    <a:endParaRPr lang="zh-TW" altLang="en-US" b="1" dirty="0"/>
                  </a:p>
                </p:txBody>
              </p:sp>
            </mc:Choice>
            <mc:Fallback xmlns="">
              <p:sp>
                <p:nvSpPr>
                  <p:cNvPr id="73" name="文字方塊 72"/>
                  <p:cNvSpPr txBox="1">
                    <a:spLocks noRot="1" noChangeAspect="1" noMove="1" noResize="1" noEditPoints="1" noAdjustHandles="1" noChangeArrowheads="1" noChangeShapeType="1" noTextEdit="1"/>
                  </p:cNvSpPr>
                  <p:nvPr/>
                </p:nvSpPr>
                <p:spPr>
                  <a:xfrm>
                    <a:off x="6009400" y="4511732"/>
                    <a:ext cx="246862" cy="276999"/>
                  </a:xfrm>
                  <a:prstGeom prst="rect">
                    <a:avLst/>
                  </a:prstGeom>
                  <a:blipFill>
                    <a:blip r:embed="rId17"/>
                    <a:stretch>
                      <a:fillRect l="-15000" r="-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90400" y="4248860"/>
                    <a:ext cx="849334" cy="287771"/>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乘上</a:t>
                    </a:r>
                    <a14:m>
                      <m:oMath xmlns:m="http://schemas.openxmlformats.org/officeDocument/2006/math">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a:rPr lang="en-US" altLang="zh-TW" sz="1200" i="1">
                                <a:solidFill>
                                  <a:schemeClr val="bg1"/>
                                </a:solidFill>
                                <a:latin typeface="Cambria Math" panose="02040503050406030204" pitchFamily="18" charset="0"/>
                              </a:rPr>
                              <m:t>−1</m:t>
                            </m:r>
                          </m:sup>
                        </m:sSup>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78" name="矩形 77"/>
                  <p:cNvSpPr>
                    <a:spLocks noRot="1" noChangeAspect="1" noMove="1" noResize="1" noEditPoints="1" noAdjustHandles="1" noChangeArrowheads="1" noChangeShapeType="1" noTextEdit="1"/>
                  </p:cNvSpPr>
                  <p:nvPr/>
                </p:nvSpPr>
                <p:spPr>
                  <a:xfrm>
                    <a:off x="5690400" y="4248860"/>
                    <a:ext cx="849334" cy="287771"/>
                  </a:xfrm>
                  <a:prstGeom prst="rect">
                    <a:avLst/>
                  </a:prstGeom>
                  <a:blipFill>
                    <a:blip r:embed="rId18"/>
                    <a:stretch>
                      <a:fillRect b="-145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847657" y="4491274"/>
                    <a:ext cx="4559518" cy="227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1−</m:t>
                              </m:r>
                              <m:r>
                                <a:rPr lang="en-US" altLang="zh-TW" sz="1400" b="0" i="1" smtClean="0">
                                  <a:solidFill>
                                    <a:schemeClr val="bg1"/>
                                  </a:solidFill>
                                  <a:latin typeface="Cambria Math" panose="02040503050406030204" pitchFamily="18" charset="0"/>
                                </a:rPr>
                                <m:t>𝐾</m:t>
                              </m:r>
                            </m:e>
                          </m:d>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r>
                            <a:rPr lang="en-US" altLang="zh-TW" sz="1400" b="1"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r>
                            <a:rPr lang="en-US" altLang="zh-TW" sz="1400" b="0" i="1" smtClean="0">
                              <a:solidFill>
                                <a:schemeClr val="bg1"/>
                              </a:solidFill>
                              <a:latin typeface="Cambria Math" panose="02040503050406030204" pitchFamily="18" charset="0"/>
                            </a:rPr>
                            <m:t>𝐾</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sSub>
                            <m:sSubPr>
                              <m:ctrlPr>
                                <a:rPr lang="en-US" altLang="zh-TW" sz="1400" i="1">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zh-TW" altLang="en-US" sz="1400" i="1" smtClean="0">
                              <a:solidFill>
                                <a:schemeClr val="tx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zh-TW" altLang="en-US" sz="1400" i="1">
                              <a:solidFill>
                                <a:schemeClr val="tx1"/>
                              </a:solidFill>
                              <a:latin typeface="Cambria Math" panose="02040503050406030204" pitchFamily="18" charset="0"/>
                            </a:rPr>
                            <m:t> </m:t>
                          </m:r>
                          <m:sSub>
                            <m:sSubPr>
                              <m:ctrlPr>
                                <a:rPr lang="en-US" altLang="zh-TW" sz="1400" i="1">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oMath>
                      </m:oMathPara>
                    </a14:m>
                    <a:endParaRPr lang="zh-TW" altLang="en-US" sz="1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6847657" y="4491274"/>
                    <a:ext cx="4559518" cy="227883"/>
                  </a:xfrm>
                  <a:prstGeom prst="rect">
                    <a:avLst/>
                  </a:prstGeom>
                  <a:blipFill>
                    <a:blip r:embed="rId19"/>
                    <a:stretch>
                      <a:fillRect t="-26316" r="-1738" b="-315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847657" y="5199030"/>
                    <a:ext cx="3139769" cy="32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r>
                            <a:rPr lang="en-US" altLang="zh-TW" sz="1400" i="1">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oMath>
                      </m:oMathPara>
                    </a14:m>
                    <a:endParaRPr lang="zh-TW"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6847657" y="5199030"/>
                    <a:ext cx="3139769" cy="323743"/>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6018841" y="5222403"/>
                    <a:ext cx="24686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latin typeface="Cambria Math" panose="02040503050406030204" pitchFamily="18" charset="0"/>
                            </a:rPr>
                            <m:t>→</m:t>
                          </m:r>
                        </m:oMath>
                      </m:oMathPara>
                    </a14:m>
                    <a:endParaRPr lang="zh-TW" altLang="en-US" b="1"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6018841" y="5222403"/>
                    <a:ext cx="246862" cy="276999"/>
                  </a:xfrm>
                  <a:prstGeom prst="rect">
                    <a:avLst/>
                  </a:prstGeom>
                  <a:blipFill>
                    <a:blip r:embed="rId21"/>
                    <a:stretch>
                      <a:fillRect l="-12195" r="-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306416" y="5022255"/>
                    <a:ext cx="1652830" cy="292003"/>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乘上</a:t>
                    </a:r>
                    <a14:m>
                      <m:oMath xmlns:m="http://schemas.openxmlformats.org/officeDocument/2006/math">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a:rPr lang="en-US" altLang="zh-TW" sz="1200" i="1">
                                <a:solidFill>
                                  <a:schemeClr val="bg1"/>
                                </a:solidFill>
                                <a:latin typeface="Cambria Math" panose="02040503050406030204" pitchFamily="18" charset="0"/>
                              </a:rPr>
                              <m:t>−1</m:t>
                            </m:r>
                          </m:sup>
                        </m:sSup>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a:t>
                    </a:r>
                    <a14:m>
                      <m:oMath xmlns:m="http://schemas.openxmlformats.org/officeDocument/2006/math">
                        <m:sSup>
                          <m:sSupPr>
                            <m:ctrlPr>
                              <a:rPr lang="en-US" altLang="zh-TW" sz="1200" i="1" smtClean="0">
                                <a:solidFill>
                                  <a:schemeClr val="bg1"/>
                                </a:solidFill>
                                <a:latin typeface="Cambria Math" panose="02040503050406030204" pitchFamily="18" charset="0"/>
                              </a:rPr>
                            </m:ctrlPr>
                          </m:sSupPr>
                          <m:e>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m:rPr>
                                    <m:sty m:val="p"/>
                                  </m:rPr>
                                  <a:rPr lang="en-US" altLang="zh-TW" sz="1200" i="1">
                                    <a:solidFill>
                                      <a:schemeClr val="bg1"/>
                                    </a:solidFill>
                                    <a:latin typeface="Cambria Math" panose="02040503050406030204" pitchFamily="18" charset="0"/>
                                  </a:rPr>
                                  <m:t>T</m:t>
                                </m:r>
                              </m:sup>
                            </m:sSup>
                            <m:r>
                              <a:rPr lang="en-US" altLang="zh-TW" sz="1200" i="1" smtClean="0">
                                <a:solidFill>
                                  <a:schemeClr val="bg1"/>
                                </a:solidFill>
                                <a:latin typeface="Cambria Math" panose="02040503050406030204" pitchFamily="18" charset="0"/>
                              </a:rPr>
                              <m:t>)</m:t>
                            </m:r>
                          </m:e>
                          <m:sup>
                            <m:r>
                              <a:rPr lang="en-US" altLang="zh-TW" sz="1200" i="1">
                                <a:solidFill>
                                  <a:schemeClr val="bg1"/>
                                </a:solidFill>
                                <a:latin typeface="Cambria Math" panose="02040503050406030204" pitchFamily="18" charset="0"/>
                              </a:rPr>
                              <m:t>−</m:t>
                            </m:r>
                            <m:r>
                              <a:rPr lang="en-US" altLang="zh-TW" sz="1200" i="1" smtClean="0">
                                <a:solidFill>
                                  <a:schemeClr val="bg1"/>
                                </a:solidFill>
                                <a:latin typeface="Cambria Math" panose="02040503050406030204" pitchFamily="18" charset="0"/>
                              </a:rPr>
                              <m:t>1</m:t>
                            </m:r>
                          </m:sup>
                        </m:sSup>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82" name="矩形 81"/>
                  <p:cNvSpPr>
                    <a:spLocks noRot="1" noChangeAspect="1" noMove="1" noResize="1" noEditPoints="1" noAdjustHandles="1" noChangeArrowheads="1" noChangeShapeType="1" noTextEdit="1"/>
                  </p:cNvSpPr>
                  <p:nvPr/>
                </p:nvSpPr>
                <p:spPr>
                  <a:xfrm>
                    <a:off x="5306416" y="5022255"/>
                    <a:ext cx="1652830" cy="292003"/>
                  </a:xfrm>
                  <a:prstGeom prst="rect">
                    <a:avLst/>
                  </a:prstGeom>
                  <a:blipFill>
                    <a:blip r:embed="rId22"/>
                    <a:stretch>
                      <a:fillRect b="-16667"/>
                    </a:stretch>
                  </a:blipFill>
                </p:spPr>
                <p:txBody>
                  <a:bodyPr/>
                  <a:lstStyle/>
                  <a:p>
                    <a:r>
                      <a:rPr lang="zh-TW" altLang="en-US">
                        <a:noFill/>
                      </a:rPr>
                      <a:t> </a:t>
                    </a:r>
                  </a:p>
                </p:txBody>
              </p:sp>
            </mc:Fallback>
          </mc:AlternateContent>
          <p:sp>
            <p:nvSpPr>
              <p:cNvPr id="83" name="矩形 82"/>
              <p:cNvSpPr/>
              <p:nvPr/>
            </p:nvSpPr>
            <p:spPr>
              <a:xfrm>
                <a:off x="5094664" y="6291434"/>
                <a:ext cx="1583697" cy="276999"/>
              </a:xfrm>
              <a:prstGeom prst="rect">
                <a:avLst/>
              </a:prstGeom>
            </p:spPr>
            <p:txBody>
              <a:bodyPr wrap="square">
                <a:spAutoFit/>
              </a:bodyPr>
              <a:lstStyle/>
              <a:p>
                <a:r>
                  <a:rPr lang="zh-TW" altLang="en-US" sz="1200" i="1" dirty="0" smtClean="0">
                    <a:solidFill>
                      <a:schemeClr val="bg1"/>
                    </a:solidFill>
                    <a:latin typeface="Microsoft YaHei UI" panose="020B0503020204020204" pitchFamily="34" charset="-122"/>
                    <a:ea typeface="Microsoft YaHei UI" panose="020B0503020204020204" pitchFamily="34" charset="-122"/>
                  </a:rPr>
                  <a:t>* </a:t>
                </a:r>
                <a:r>
                  <a:rPr lang="en-US" altLang="zh-TW" sz="1200" i="1" dirty="0" smtClean="0">
                    <a:solidFill>
                      <a:schemeClr val="bg1"/>
                    </a:solidFill>
                    <a:latin typeface="Microsoft YaHei UI" panose="020B0503020204020204" pitchFamily="34" charset="-122"/>
                    <a:ea typeface="Microsoft YaHei UI" panose="020B0503020204020204" pitchFamily="34" charset="-122"/>
                  </a:rPr>
                  <a:t>K</a:t>
                </a:r>
                <a:r>
                  <a:rPr lang="zh-TW" altLang="en-US" sz="1200" i="1" dirty="0" smtClean="0">
                    <a:solidFill>
                      <a:schemeClr val="bg1"/>
                    </a:solidFill>
                    <a:latin typeface="Microsoft YaHei UI" panose="020B0503020204020204" pitchFamily="34" charset="-122"/>
                    <a:ea typeface="Microsoft YaHei UI" panose="020B0503020204020204" pitchFamily="34" charset="-122"/>
                  </a:rPr>
                  <a:t> 稱為卡爾曼增益</a:t>
                </a:r>
                <a:endParaRPr lang="zh-TW" altLang="en-US" sz="1200" i="1" dirty="0">
                  <a:solidFill>
                    <a:schemeClr val="bg1"/>
                  </a:solidFill>
                  <a:latin typeface="Microsoft YaHei UI" panose="020B0503020204020204" pitchFamily="34" charset="-122"/>
                  <a:ea typeface="Microsoft YaHei UI" panose="020B0503020204020204" pitchFamily="34" charset="-122"/>
                </a:endParaRPr>
              </a:p>
            </p:txBody>
          </p:sp>
        </p:grpSp>
        <p:sp>
          <p:nvSpPr>
            <p:cNvPr id="86" name="矩形 85"/>
            <p:cNvSpPr/>
            <p:nvPr/>
          </p:nvSpPr>
          <p:spPr>
            <a:xfrm>
              <a:off x="863804" y="4174737"/>
              <a:ext cx="10488558" cy="2405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87" name="文字方塊 86"/>
              <p:cNvSpPr txBox="1"/>
              <p:nvPr/>
            </p:nvSpPr>
            <p:spPr>
              <a:xfrm>
                <a:off x="1212899" y="6299025"/>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solidFill>
                            <a:schemeClr val="bg1"/>
                          </a:solidFill>
                          <a:latin typeface="Cambria Math" panose="02040503050406030204" pitchFamily="18" charset="0"/>
                        </a:rPr>
                        <m:t>→</m:t>
                      </m:r>
                    </m:oMath>
                  </m:oMathPara>
                </a14:m>
                <a:endParaRPr lang="zh-TW" altLang="en-US" b="1" dirty="0">
                  <a:solidFill>
                    <a:schemeClr val="bg1"/>
                  </a:solidFill>
                </a:endParaRPr>
              </a:p>
            </p:txBody>
          </p:sp>
        </mc:Choice>
        <mc:Fallback xmlns="">
          <p:sp>
            <p:nvSpPr>
              <p:cNvPr id="87" name="文字方塊 86"/>
              <p:cNvSpPr txBox="1">
                <a:spLocks noRot="1" noChangeAspect="1" noMove="1" noResize="1" noEditPoints="1" noAdjustHandles="1" noChangeArrowheads="1" noChangeShapeType="1" noTextEdit="1"/>
              </p:cNvSpPr>
              <p:nvPr/>
            </p:nvSpPr>
            <p:spPr>
              <a:xfrm>
                <a:off x="1212899" y="6299025"/>
                <a:ext cx="246862" cy="276999"/>
              </a:xfrm>
              <a:prstGeom prst="rect">
                <a:avLst/>
              </a:prstGeom>
              <a:blipFill>
                <a:blip r:embed="rId23"/>
                <a:stretch>
                  <a:fillRect l="-15000" r="-125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38827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18" name="文字方塊 17"/>
          <p:cNvSpPr txBox="1"/>
          <p:nvPr/>
        </p:nvSpPr>
        <p:spPr>
          <a:xfrm>
            <a:off x="411994" y="647402"/>
            <a:ext cx="4237643"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7.</a:t>
            </a:r>
            <a:r>
              <a:rPr lang="zh-TW" altLang="en-US" sz="1400" dirty="0" smtClean="0">
                <a:solidFill>
                  <a:schemeClr val="bg1"/>
                </a:solidFill>
              </a:rPr>
              <a:t> 卡爾曼濾波整體</a:t>
            </a:r>
            <a:r>
              <a:rPr lang="zh-TW" altLang="en-US" sz="1400" dirty="0">
                <a:solidFill>
                  <a:schemeClr val="bg1"/>
                </a:solidFill>
              </a:rPr>
              <a:t>流程</a:t>
            </a:r>
            <a:r>
              <a:rPr lang="en-US" altLang="zh-TW" sz="1400" dirty="0" smtClean="0">
                <a:solidFill>
                  <a:schemeClr val="bg1"/>
                </a:solidFill>
              </a:rPr>
              <a:t>:</a:t>
            </a:r>
            <a:endParaRPr lang="zh-TW" altLang="en-US" sz="1400" dirty="0">
              <a:solidFill>
                <a:schemeClr val="bg1"/>
              </a:solidFill>
            </a:endParaRPr>
          </a:p>
        </p:txBody>
      </p:sp>
      <p:sp>
        <p:nvSpPr>
          <p:cNvPr id="53" name="矩形 52"/>
          <p:cNvSpPr/>
          <p:nvPr/>
        </p:nvSpPr>
        <p:spPr>
          <a:xfrm>
            <a:off x="802863" y="943150"/>
            <a:ext cx="11015326"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前面我們由</a:t>
            </a:r>
            <a:r>
              <a:rPr lang="en-US" altLang="zh-TW" sz="1200" dirty="0" smtClean="0">
                <a:solidFill>
                  <a:schemeClr val="bg1"/>
                </a:solidFill>
                <a:latin typeface="Microsoft YaHei UI" panose="020B0503020204020204" pitchFamily="34" charset="-122"/>
                <a:ea typeface="Microsoft YaHei UI" panose="020B0503020204020204" pitchFamily="34" charset="-122"/>
              </a:rPr>
              <a:t>t – 1</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時的狀態轉換至</a:t>
            </a:r>
            <a:r>
              <a:rPr lang="en-US" altLang="zh-TW" sz="1200" dirty="0" smtClean="0">
                <a:solidFill>
                  <a:schemeClr val="bg1"/>
                </a:solidFill>
                <a:latin typeface="Microsoft YaHei UI" panose="020B0503020204020204" pitchFamily="34" charset="-122"/>
                <a:ea typeface="Microsoft YaHei UI" panose="020B0503020204020204" pitchFamily="34" charset="-122"/>
              </a:rPr>
              <a:t>t</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時的狀態，再與感測器數據做擬合，實現卡爾曼中</a:t>
            </a:r>
            <a:r>
              <a:rPr lang="zh-TW" altLang="en-US" sz="1200" u="sng" dirty="0">
                <a:solidFill>
                  <a:schemeClr val="bg1"/>
                </a:solidFill>
                <a:latin typeface="Microsoft YaHei UI" panose="020B0503020204020204" pitchFamily="34" charset="-122"/>
                <a:ea typeface="Microsoft YaHei UI" panose="020B0503020204020204" pitchFamily="34" charset="-122"/>
              </a:rPr>
              <a:t>利用</a:t>
            </a:r>
            <a:r>
              <a:rPr lang="zh-TW" altLang="en-US" sz="1200" b="1" u="sng" dirty="0">
                <a:solidFill>
                  <a:schemeClr val="bg1"/>
                </a:solidFill>
                <a:latin typeface="Microsoft YaHei UI" panose="020B0503020204020204" pitchFamily="34" charset="-122"/>
                <a:ea typeface="Microsoft YaHei UI" panose="020B0503020204020204" pitchFamily="34" charset="-122"/>
              </a:rPr>
              <a:t>上一時刻的估計值</a:t>
            </a:r>
            <a:r>
              <a:rPr lang="zh-TW" altLang="en-US" sz="1200" u="sng" dirty="0">
                <a:solidFill>
                  <a:schemeClr val="bg1"/>
                </a:solidFill>
                <a:latin typeface="Microsoft YaHei UI" panose="020B0503020204020204" pitchFamily="34" charset="-122"/>
                <a:ea typeface="Microsoft YaHei UI" panose="020B0503020204020204" pitchFamily="34" charset="-122"/>
              </a:rPr>
              <a:t>結合</a:t>
            </a:r>
            <a:r>
              <a:rPr lang="zh-TW" altLang="en-US" sz="1200" b="1" u="sng" dirty="0">
                <a:solidFill>
                  <a:schemeClr val="bg1"/>
                </a:solidFill>
                <a:latin typeface="Microsoft YaHei UI" panose="020B0503020204020204" pitchFamily="34" charset="-122"/>
                <a:ea typeface="Microsoft YaHei UI" panose="020B0503020204020204" pitchFamily="34" charset="-122"/>
              </a:rPr>
              <a:t>當前時刻的量測值</a:t>
            </a:r>
            <a:r>
              <a:rPr lang="zh-TW" altLang="en-US" sz="1200" u="sng" dirty="0">
                <a:solidFill>
                  <a:schemeClr val="bg1"/>
                </a:solidFill>
                <a:latin typeface="Microsoft YaHei UI" panose="020B0503020204020204" pitchFamily="34" charset="-122"/>
                <a:ea typeface="Microsoft YaHei UI" panose="020B0503020204020204" pitchFamily="34" charset="-122"/>
              </a:rPr>
              <a:t>得出一當前最佳估計</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值</a:t>
            </a:r>
            <a:r>
              <a:rPr lang="zh-TW" altLang="en-US" sz="1200" dirty="0" smtClean="0">
                <a:solidFill>
                  <a:schemeClr val="bg1"/>
                </a:solidFill>
                <a:latin typeface="Microsoft YaHei UI" panose="020B0503020204020204" pitchFamily="34" charset="-122"/>
                <a:ea typeface="Microsoft YaHei UI" panose="020B0503020204020204" pitchFamily="34" charset="-122"/>
              </a:rPr>
              <a:t>，這個過程在流程圖中可以觀察到</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p:nvGrpSpPr>
          <p:cNvPr id="31" name="群組 30"/>
          <p:cNvGrpSpPr/>
          <p:nvPr/>
        </p:nvGrpSpPr>
        <p:grpSpPr>
          <a:xfrm>
            <a:off x="116777" y="1571453"/>
            <a:ext cx="2126090" cy="926537"/>
            <a:chOff x="502213" y="5267949"/>
            <a:chExt cx="2126090" cy="926537"/>
          </a:xfrm>
        </p:grpSpPr>
        <mc:AlternateContent xmlns:mc="http://schemas.openxmlformats.org/markup-compatibility/2006" xmlns:a14="http://schemas.microsoft.com/office/drawing/2010/main">
          <mc:Choice Requires="a14">
            <p:sp>
              <p:nvSpPr>
                <p:cNvPr id="34" name="矩形 33"/>
                <p:cNvSpPr/>
                <p:nvPr/>
              </p:nvSpPr>
              <p:spPr>
                <a:xfrm>
                  <a:off x="726969" y="5267949"/>
                  <a:ext cx="1824346" cy="307777"/>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sSub>
                          <m:sSubPr>
                            <m:ctrlPr>
                              <a:rPr lang="en-US" altLang="zh-TW" sz="1400" i="1">
                                <a:solidFill>
                                  <a:srgbClr val="92D050"/>
                                </a:solidFill>
                                <a:latin typeface="Cambria Math" panose="02040503050406030204" pitchFamily="18" charset="0"/>
                              </a:rPr>
                            </m:ctrlPr>
                          </m:sSubPr>
                          <m:e>
                            <m:acc>
                              <m:accPr>
                                <m:chr m:val="̂"/>
                                <m:ctrlPr>
                                  <a:rPr lang="en-US" altLang="zh-TW" sz="1400" i="1">
                                    <a:solidFill>
                                      <a:srgbClr val="92D050"/>
                                    </a:solidFill>
                                    <a:latin typeface="Cambria Math" panose="02040503050406030204" pitchFamily="18" charset="0"/>
                                  </a:rPr>
                                </m:ctrlPr>
                              </m:accPr>
                              <m:e>
                                <m:r>
                                  <a:rPr lang="en-US" altLang="zh-TW" sz="1400" i="1">
                                    <a:solidFill>
                                      <a:srgbClr val="92D050"/>
                                    </a:solidFill>
                                    <a:latin typeface="Cambria Math" panose="02040503050406030204" pitchFamily="18" charset="0"/>
                                  </a:rPr>
                                  <m:t>𝑥</m:t>
                                </m:r>
                              </m:e>
                            </m:acc>
                          </m:e>
                          <m:sub>
                            <m:r>
                              <a:rPr lang="en-US" altLang="zh-TW" sz="1400" i="1">
                                <a:solidFill>
                                  <a:srgbClr val="92D050"/>
                                </a:solidFill>
                                <a:latin typeface="Cambria Math" panose="02040503050406030204" pitchFamily="18" charset="0"/>
                              </a:rPr>
                              <m:t>𝑘</m:t>
                            </m:r>
                            <m:r>
                              <a:rPr lang="en-US" altLang="zh-TW" sz="1400" i="1">
                                <a:solidFill>
                                  <a:srgbClr val="92D050"/>
                                </a:solidFill>
                                <a:latin typeface="Cambria Math" panose="02040503050406030204" pitchFamily="18" charset="0"/>
                              </a:rPr>
                              <m:t>−1</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𝐵</m:t>
                            </m:r>
                          </m:e>
                          <m:sub>
                            <m:r>
                              <a:rPr lang="en-US" altLang="zh-TW" sz="1400" i="1">
                                <a:solidFill>
                                  <a:schemeClr val="bg1"/>
                                </a:solidFill>
                                <a:latin typeface="Cambria Math" panose="02040503050406030204" pitchFamily="18" charset="0"/>
                              </a:rPr>
                              <m:t>𝑘</m:t>
                            </m:r>
                          </m:sub>
                        </m:sSub>
                        <m:sSub>
                          <m:sSubPr>
                            <m:ctrlPr>
                              <a:rPr lang="en-US" altLang="zh-TW" sz="1400" i="1">
                                <a:solidFill>
                                  <a:srgbClr val="7030A0"/>
                                </a:solidFill>
                                <a:latin typeface="Cambria Math" panose="02040503050406030204" pitchFamily="18" charset="0"/>
                              </a:rPr>
                            </m:ctrlPr>
                          </m:sSubPr>
                          <m:e>
                            <m:acc>
                              <m:accPr>
                                <m:chr m:val="⃗"/>
                                <m:ctrlPr>
                                  <a:rPr lang="en-US" altLang="zh-TW" sz="1400" i="1">
                                    <a:solidFill>
                                      <a:srgbClr val="7030A0"/>
                                    </a:solidFill>
                                    <a:latin typeface="Cambria Math" panose="02040503050406030204" pitchFamily="18" charset="0"/>
                                  </a:rPr>
                                </m:ctrlPr>
                              </m:accPr>
                              <m:e>
                                <m:r>
                                  <a:rPr lang="en-US" altLang="zh-TW" sz="1400" i="1">
                                    <a:solidFill>
                                      <a:srgbClr val="7030A0"/>
                                    </a:solidFill>
                                    <a:latin typeface="Cambria Math" panose="02040503050406030204" pitchFamily="18" charset="0"/>
                                  </a:rPr>
                                  <m:t>𝑢</m:t>
                                </m:r>
                              </m:e>
                            </m:acc>
                          </m:e>
                          <m:sub>
                            <m:r>
                              <a:rPr lang="en-US" altLang="zh-TW" sz="1400" i="1">
                                <a:solidFill>
                                  <a:srgbClr val="7030A0"/>
                                </a:solidFill>
                                <a:latin typeface="Cambria Math" panose="02040503050406030204" pitchFamily="18" charset="0"/>
                              </a:rPr>
                              <m:t>𝑘</m:t>
                            </m:r>
                          </m:sub>
                        </m:sSub>
                      </m:oMath>
                    </m:oMathPara>
                  </a14:m>
                  <a:endParaRPr lang="zh-TW" altLang="en-US" sz="1400" dirty="0"/>
                </a:p>
              </p:txBody>
            </p:sp>
          </mc:Choice>
          <mc:Fallback xmlns="">
            <p:sp>
              <p:nvSpPr>
                <p:cNvPr id="34" name="矩形 33"/>
                <p:cNvSpPr>
                  <a:spLocks noRot="1" noChangeAspect="1" noMove="1" noResize="1" noEditPoints="1" noAdjustHandles="1" noChangeArrowheads="1" noChangeShapeType="1" noTextEdit="1"/>
                </p:cNvSpPr>
                <p:nvPr/>
              </p:nvSpPr>
              <p:spPr>
                <a:xfrm>
                  <a:off x="726969" y="5267949"/>
                  <a:ext cx="1824346" cy="307777"/>
                </a:xfrm>
                <a:prstGeom prst="rect">
                  <a:avLst/>
                </a:prstGeom>
                <a:blipFill>
                  <a:blip r:embed="rId3"/>
                  <a:stretch>
                    <a:fillRect/>
                  </a:stretch>
                </a:blipFill>
                <a:ln>
                  <a:solidFill>
                    <a:srgbClr val="FFFFFF"/>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26500" y="5793990"/>
                  <a:ext cx="1901803" cy="320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r>
                          <a:rPr lang="zh-TW" altLang="en-US" sz="1400" i="1">
                            <a:latin typeface="Cambria Math" panose="02040503050406030204" pitchFamily="18" charset="0"/>
                          </a:rPr>
                          <m:t> </m:t>
                        </m:r>
                        <m:r>
                          <a:rPr lang="en-US" altLang="zh-TW" sz="1400" i="1" smtClean="0">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sSub>
                          <m:sSubPr>
                            <m:ctrlPr>
                              <a:rPr lang="en-US" altLang="zh-TW" sz="1400" i="1" smtClean="0">
                                <a:solidFill>
                                  <a:srgbClr val="78CDEE"/>
                                </a:solidFill>
                                <a:latin typeface="Cambria Math" panose="02040503050406030204" pitchFamily="18" charset="0"/>
                              </a:rPr>
                            </m:ctrlPr>
                          </m:sSubPr>
                          <m:e>
                            <m:r>
                              <a:rPr lang="en-US" altLang="zh-TW" sz="1400" i="1">
                                <a:solidFill>
                                  <a:srgbClr val="78CDEE"/>
                                </a:solidFill>
                                <a:latin typeface="Cambria Math" panose="02040503050406030204" pitchFamily="18" charset="0"/>
                              </a:rPr>
                              <m:t>𝑃</m:t>
                            </m:r>
                          </m:e>
                          <m:sub>
                            <m:r>
                              <a:rPr lang="en-US" altLang="zh-TW" sz="1400" i="1">
                                <a:solidFill>
                                  <a:srgbClr val="78CDEE"/>
                                </a:solidFill>
                                <a:latin typeface="Cambria Math" panose="02040503050406030204" pitchFamily="18" charset="0"/>
                              </a:rPr>
                              <m:t>𝑘</m:t>
                            </m:r>
                            <m:r>
                              <a:rPr lang="en-US" altLang="zh-TW" sz="1400" i="1">
                                <a:solidFill>
                                  <a:srgbClr val="78CDEE"/>
                                </a:solidFill>
                                <a:latin typeface="Cambria Math" panose="02040503050406030204" pitchFamily="18" charset="0"/>
                              </a:rPr>
                              <m:t>−1</m:t>
                            </m:r>
                          </m:sub>
                        </m:sSub>
                        <m:sSup>
                          <m:sSupPr>
                            <m:ctrlPr>
                              <a:rPr lang="en-US" altLang="zh-TW" sz="1400" i="1" smtClean="0">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𝑄</m:t>
                            </m:r>
                          </m:e>
                          <m:sub>
                            <m:r>
                              <a:rPr lang="en-US" altLang="zh-TW" sz="1400" b="0" i="1" smtClean="0">
                                <a:solidFill>
                                  <a:srgbClr val="FF0000"/>
                                </a:solidFill>
                                <a:latin typeface="Cambria Math" panose="02040503050406030204" pitchFamily="18" charset="0"/>
                              </a:rPr>
                              <m:t>𝑘</m:t>
                            </m:r>
                          </m:sub>
                        </m:sSub>
                      </m:oMath>
                    </m:oMathPara>
                  </a14:m>
                  <a:endParaRPr lang="zh-TW" altLang="en-US" sz="1400" dirty="0"/>
                </a:p>
              </p:txBody>
            </p:sp>
          </mc:Choice>
          <mc:Fallback xmlns="">
            <p:sp>
              <p:nvSpPr>
                <p:cNvPr id="37" name="矩形 36"/>
                <p:cNvSpPr>
                  <a:spLocks noRot="1" noChangeAspect="1" noMove="1" noResize="1" noEditPoints="1" noAdjustHandles="1" noChangeArrowheads="1" noChangeShapeType="1" noTextEdit="1"/>
                </p:cNvSpPr>
                <p:nvPr/>
              </p:nvSpPr>
              <p:spPr>
                <a:xfrm>
                  <a:off x="726500" y="5793990"/>
                  <a:ext cx="1901803" cy="320793"/>
                </a:xfrm>
                <a:prstGeom prst="rect">
                  <a:avLst/>
                </a:prstGeom>
                <a:blipFill>
                  <a:blip r:embed="rId4"/>
                  <a:stretch>
                    <a:fillRect b="-7547"/>
                  </a:stretch>
                </a:blipFill>
              </p:spPr>
              <p:txBody>
                <a:bodyPr/>
                <a:lstStyle/>
                <a:p>
                  <a:r>
                    <a:rPr lang="zh-TW" altLang="en-US">
                      <a:noFill/>
                    </a:rPr>
                    <a:t> </a:t>
                  </a:r>
                </a:p>
              </p:txBody>
            </p:sp>
          </mc:Fallback>
        </mc:AlternateContent>
        <p:sp>
          <p:nvSpPr>
            <p:cNvPr id="45" name="左大括弧 44"/>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9" name="群組 8"/>
          <p:cNvGrpSpPr/>
          <p:nvPr/>
        </p:nvGrpSpPr>
        <p:grpSpPr>
          <a:xfrm>
            <a:off x="1243084" y="3429000"/>
            <a:ext cx="733245" cy="1278011"/>
            <a:chOff x="1245080" y="3472051"/>
            <a:chExt cx="733245" cy="1278011"/>
          </a:xfrm>
        </p:grpSpPr>
        <p:sp>
          <p:nvSpPr>
            <p:cNvPr id="6" name="矩形 5"/>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矩形 6"/>
                <p:cNvSpPr/>
                <p:nvPr/>
              </p:nvSpPr>
              <p:spPr>
                <a:xfrm>
                  <a:off x="1258906" y="3562298"/>
                  <a:ext cx="64090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6">
                                    <a:lumMod val="60000"/>
                                    <a:lumOff val="40000"/>
                                  </a:schemeClr>
                                </a:solidFill>
                                <a:latin typeface="Cambria Math" panose="02040503050406030204" pitchFamily="18" charset="0"/>
                              </a:rPr>
                            </m:ctrlPr>
                          </m:sSubPr>
                          <m:e>
                            <m:acc>
                              <m:accPr>
                                <m:chr m:val="̂"/>
                                <m:ctrlPr>
                                  <a:rPr lang="en-US" altLang="zh-TW" sz="2000" i="1">
                                    <a:solidFill>
                                      <a:schemeClr val="accent6">
                                        <a:lumMod val="60000"/>
                                        <a:lumOff val="40000"/>
                                      </a:schemeClr>
                                    </a:solidFill>
                                    <a:latin typeface="Cambria Math" panose="02040503050406030204" pitchFamily="18" charset="0"/>
                                  </a:rPr>
                                </m:ctrlPr>
                              </m:accPr>
                              <m:e>
                                <m:r>
                                  <a:rPr lang="en-US" altLang="zh-TW" sz="2000" i="1">
                                    <a:solidFill>
                                      <a:schemeClr val="accent6">
                                        <a:lumMod val="60000"/>
                                        <a:lumOff val="40000"/>
                                      </a:schemeClr>
                                    </a:solidFill>
                                    <a:latin typeface="Cambria Math" panose="02040503050406030204" pitchFamily="18" charset="0"/>
                                  </a:rPr>
                                  <m:t>𝑥</m:t>
                                </m:r>
                              </m:e>
                            </m:acc>
                          </m:e>
                          <m:sub>
                            <m:r>
                              <a:rPr lang="en-US" altLang="zh-TW" sz="2000" i="1">
                                <a:solidFill>
                                  <a:schemeClr val="accent6">
                                    <a:lumMod val="60000"/>
                                    <a:lumOff val="40000"/>
                                  </a:schemeClr>
                                </a:solidFill>
                                <a:latin typeface="Cambria Math" panose="02040503050406030204" pitchFamily="18" charset="0"/>
                              </a:rPr>
                              <m:t>𝑘</m:t>
                            </m:r>
                            <m:r>
                              <a:rPr lang="en-US" altLang="zh-TW" sz="2000" b="0" i="1" smtClean="0">
                                <a:solidFill>
                                  <a:schemeClr val="accent6">
                                    <a:lumMod val="60000"/>
                                    <a:lumOff val="40000"/>
                                  </a:schemeClr>
                                </a:solidFill>
                                <a:latin typeface="Cambria Math" panose="02040503050406030204" pitchFamily="18" charset="0"/>
                              </a:rPr>
                              <m:t>−1</m:t>
                            </m:r>
                          </m:sub>
                        </m:sSub>
                      </m:oMath>
                    </m:oMathPara>
                  </a14:m>
                  <a:endParaRPr lang="zh-TW" altLang="en-US" sz="2000" dirty="0">
                    <a:solidFill>
                      <a:schemeClr val="accent6">
                        <a:lumMod val="60000"/>
                        <a:lumOff val="40000"/>
                      </a:schemeClr>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258906" y="3562298"/>
                  <a:ext cx="640901" cy="400110"/>
                </a:xfrm>
                <a:prstGeom prst="rect">
                  <a:avLst/>
                </a:prstGeom>
                <a:blipFill>
                  <a:blip r:embed="rId5"/>
                  <a:stretch>
                    <a:fillRect t="-6061" r="-1905"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55702" y="4187670"/>
                  <a:ext cx="64410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6EBEDD"/>
                                </a:solidFill>
                                <a:latin typeface="Cambria Math" panose="02040503050406030204" pitchFamily="18" charset="0"/>
                              </a:rPr>
                            </m:ctrlPr>
                          </m:sSubPr>
                          <m:e>
                            <m:r>
                              <a:rPr lang="en-US" altLang="zh-TW" sz="2000" i="1">
                                <a:solidFill>
                                  <a:srgbClr val="6EBEDD"/>
                                </a:solidFill>
                                <a:latin typeface="Cambria Math" panose="02040503050406030204" pitchFamily="18" charset="0"/>
                              </a:rPr>
                              <m:t>𝑃</m:t>
                            </m:r>
                          </m:e>
                          <m:sub>
                            <m:r>
                              <a:rPr lang="en-US" altLang="zh-TW" sz="2000" i="1">
                                <a:solidFill>
                                  <a:srgbClr val="6EBEDD"/>
                                </a:solidFill>
                                <a:latin typeface="Cambria Math" panose="02040503050406030204" pitchFamily="18" charset="0"/>
                              </a:rPr>
                              <m:t>𝑘</m:t>
                            </m:r>
                            <m:r>
                              <a:rPr lang="en-US" altLang="zh-TW" sz="2000" b="0" i="1" smtClean="0">
                                <a:solidFill>
                                  <a:srgbClr val="6EBEDD"/>
                                </a:solidFill>
                                <a:latin typeface="Cambria Math" panose="02040503050406030204" pitchFamily="18" charset="0"/>
                              </a:rPr>
                              <m:t>−1</m:t>
                            </m:r>
                          </m:sub>
                        </m:sSub>
                      </m:oMath>
                    </m:oMathPara>
                  </a14:m>
                  <a:endParaRPr lang="zh-TW" altLang="en-US" sz="2000" dirty="0">
                    <a:solidFill>
                      <a:srgbClr val="6EBEDD"/>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255702" y="4187670"/>
                  <a:ext cx="644105" cy="400110"/>
                </a:xfrm>
                <a:prstGeom prst="rect">
                  <a:avLst/>
                </a:prstGeom>
                <a:blipFill>
                  <a:blip r:embed="rId6"/>
                  <a:stretch>
                    <a:fillRect r="-1905"/>
                  </a:stretch>
                </a:blipFill>
              </p:spPr>
              <p:txBody>
                <a:bodyPr/>
                <a:lstStyle/>
                <a:p>
                  <a:r>
                    <a:rPr lang="zh-TW" altLang="en-US">
                      <a:noFill/>
                    </a:rPr>
                    <a:t> </a:t>
                  </a:r>
                </a:p>
              </p:txBody>
            </p:sp>
          </mc:Fallback>
        </mc:AlternateContent>
      </p:grpSp>
      <p:grpSp>
        <p:nvGrpSpPr>
          <p:cNvPr id="13" name="群組 12"/>
          <p:cNvGrpSpPr/>
          <p:nvPr/>
        </p:nvGrpSpPr>
        <p:grpSpPr>
          <a:xfrm>
            <a:off x="2752475" y="3485789"/>
            <a:ext cx="470450" cy="479979"/>
            <a:chOff x="2838740" y="3705328"/>
            <a:chExt cx="470450" cy="479979"/>
          </a:xfrm>
        </p:grpSpPr>
        <p:sp>
          <p:nvSpPr>
            <p:cNvPr id="10" name="橢圓 9"/>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矩形 11"/>
                <p:cNvSpPr/>
                <p:nvPr/>
              </p:nvSpPr>
              <p:spPr>
                <a:xfrm>
                  <a:off x="2838740" y="3718542"/>
                  <a:ext cx="4704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838740" y="3718542"/>
                  <a:ext cx="470450" cy="369332"/>
                </a:xfrm>
                <a:prstGeom prst="rect">
                  <a:avLst/>
                </a:prstGeom>
                <a:blipFill>
                  <a:blip r:embed="rId7"/>
                  <a:stretch>
                    <a:fillRect/>
                  </a:stretch>
                </a:blipFill>
              </p:spPr>
              <p:txBody>
                <a:bodyPr/>
                <a:lstStyle/>
                <a:p>
                  <a:r>
                    <a:rPr lang="zh-TW" altLang="en-US">
                      <a:noFill/>
                    </a:rPr>
                    <a:t> </a:t>
                  </a:r>
                </a:p>
              </p:txBody>
            </p:sp>
          </mc:Fallback>
        </mc:AlternateContent>
      </p:grpSp>
      <p:cxnSp>
        <p:nvCxnSpPr>
          <p:cNvPr id="15" name="直線單箭頭接點 14"/>
          <p:cNvCxnSpPr>
            <a:stCxn id="7" idx="3"/>
            <a:endCxn id="10" idx="2"/>
          </p:cNvCxnSpPr>
          <p:nvPr/>
        </p:nvCxnSpPr>
        <p:spPr>
          <a:xfrm>
            <a:off x="1897811" y="3719302"/>
            <a:ext cx="854665" cy="647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54" name="群組 53"/>
          <p:cNvGrpSpPr/>
          <p:nvPr/>
        </p:nvGrpSpPr>
        <p:grpSpPr>
          <a:xfrm>
            <a:off x="2752475" y="4102528"/>
            <a:ext cx="470450" cy="479979"/>
            <a:chOff x="2838740" y="3705328"/>
            <a:chExt cx="470450" cy="479979"/>
          </a:xfrm>
        </p:grpSpPr>
        <p:sp>
          <p:nvSpPr>
            <p:cNvPr id="55" name="橢圓 54"/>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56" name="矩形 55"/>
                <p:cNvSpPr/>
                <p:nvPr/>
              </p:nvSpPr>
              <p:spPr>
                <a:xfrm>
                  <a:off x="2838740" y="3718542"/>
                  <a:ext cx="4704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838740" y="3718542"/>
                  <a:ext cx="470450" cy="369332"/>
                </a:xfrm>
                <a:prstGeom prst="rect">
                  <a:avLst/>
                </a:prstGeom>
                <a:blipFill>
                  <a:blip r:embed="rId8"/>
                  <a:stretch>
                    <a:fillRect/>
                  </a:stretch>
                </a:blipFill>
              </p:spPr>
              <p:txBody>
                <a:bodyPr/>
                <a:lstStyle/>
                <a:p>
                  <a:r>
                    <a:rPr lang="zh-TW" altLang="en-US">
                      <a:noFill/>
                    </a:rPr>
                    <a:t> </a:t>
                  </a:r>
                </a:p>
              </p:txBody>
            </p:sp>
          </mc:Fallback>
        </mc:AlternateContent>
      </p:grpSp>
      <p:cxnSp>
        <p:nvCxnSpPr>
          <p:cNvPr id="57" name="直線單箭頭接點 56"/>
          <p:cNvCxnSpPr>
            <a:stCxn id="8" idx="3"/>
            <a:endCxn id="55" idx="2"/>
          </p:cNvCxnSpPr>
          <p:nvPr/>
        </p:nvCxnSpPr>
        <p:spPr>
          <a:xfrm flipV="1">
            <a:off x="1897811" y="4342518"/>
            <a:ext cx="854665" cy="215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9" name="群組 18"/>
          <p:cNvGrpSpPr/>
          <p:nvPr/>
        </p:nvGrpSpPr>
        <p:grpSpPr>
          <a:xfrm>
            <a:off x="3391475" y="2050873"/>
            <a:ext cx="487698" cy="384867"/>
            <a:chOff x="2989262" y="2590324"/>
            <a:chExt cx="487698" cy="384867"/>
          </a:xfrm>
        </p:grpSpPr>
        <p:sp>
          <p:nvSpPr>
            <p:cNvPr id="58" name="矩形 57"/>
            <p:cNvSpPr/>
            <p:nvPr/>
          </p:nvSpPr>
          <p:spPr>
            <a:xfrm>
              <a:off x="2989778" y="2590324"/>
              <a:ext cx="486667" cy="384867"/>
            </a:xfrm>
            <a:prstGeom prst="rect">
              <a:avLst/>
            </a:prstGeom>
            <a:noFill/>
            <a:ln w="19050">
              <a:solidFill>
                <a:srgbClr val="562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矩形 16"/>
                <p:cNvSpPr/>
                <p:nvPr/>
              </p:nvSpPr>
              <p:spPr>
                <a:xfrm>
                  <a:off x="2989262" y="2598091"/>
                  <a:ext cx="4876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rgbClr val="7030A0"/>
                                </a:solidFill>
                                <a:latin typeface="Cambria Math" panose="02040503050406030204" pitchFamily="18" charset="0"/>
                              </a:rPr>
                            </m:ctrlPr>
                          </m:sSubPr>
                          <m:e>
                            <m:acc>
                              <m:accPr>
                                <m:chr m:val="⃗"/>
                                <m:ctrlPr>
                                  <a:rPr lang="en-US" altLang="zh-TW" i="1">
                                    <a:solidFill>
                                      <a:srgbClr val="7030A0"/>
                                    </a:solidFill>
                                    <a:latin typeface="Cambria Math" panose="02040503050406030204" pitchFamily="18" charset="0"/>
                                  </a:rPr>
                                </m:ctrlPr>
                              </m:accPr>
                              <m:e>
                                <m:r>
                                  <a:rPr lang="en-US" altLang="zh-TW" i="1">
                                    <a:solidFill>
                                      <a:srgbClr val="7030A0"/>
                                    </a:solidFill>
                                    <a:latin typeface="Cambria Math" panose="02040503050406030204" pitchFamily="18" charset="0"/>
                                  </a:rPr>
                                  <m:t>𝑢</m:t>
                                </m:r>
                              </m:e>
                            </m:acc>
                          </m:e>
                          <m:sub>
                            <m:r>
                              <a:rPr lang="en-US" altLang="zh-TW" i="1">
                                <a:solidFill>
                                  <a:srgbClr val="7030A0"/>
                                </a:solidFill>
                                <a:latin typeface="Cambria Math" panose="02040503050406030204" pitchFamily="18" charset="0"/>
                              </a:rPr>
                              <m:t>𝑘</m:t>
                            </m:r>
                          </m:sub>
                        </m:sSub>
                      </m:oMath>
                    </m:oMathPara>
                  </a14:m>
                  <a:endParaRPr lang="zh-TW"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989262" y="2598091"/>
                  <a:ext cx="487698" cy="369332"/>
                </a:xfrm>
                <a:prstGeom prst="rect">
                  <a:avLst/>
                </a:prstGeom>
                <a:blipFill>
                  <a:blip r:embed="rId9"/>
                  <a:stretch>
                    <a:fillRect/>
                  </a:stretch>
                </a:blipFill>
              </p:spPr>
              <p:txBody>
                <a:bodyPr/>
                <a:lstStyle/>
                <a:p>
                  <a:r>
                    <a:rPr lang="zh-TW" altLang="en-US">
                      <a:noFill/>
                    </a:rPr>
                    <a:t> </a:t>
                  </a:r>
                </a:p>
              </p:txBody>
            </p:sp>
          </mc:Fallback>
        </mc:AlternateContent>
      </p:grpSp>
      <p:grpSp>
        <p:nvGrpSpPr>
          <p:cNvPr id="59" name="群組 58"/>
          <p:cNvGrpSpPr/>
          <p:nvPr/>
        </p:nvGrpSpPr>
        <p:grpSpPr>
          <a:xfrm>
            <a:off x="3396753" y="2737586"/>
            <a:ext cx="496803" cy="479979"/>
            <a:chOff x="2838740" y="3705328"/>
            <a:chExt cx="496803" cy="479979"/>
          </a:xfrm>
        </p:grpSpPr>
        <p:sp>
          <p:nvSpPr>
            <p:cNvPr id="60" name="橢圓 59"/>
            <p:cNvSpPr/>
            <p:nvPr/>
          </p:nvSpPr>
          <p:spPr>
            <a:xfrm>
              <a:off x="2857662"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1" name="矩形 60"/>
                <p:cNvSpPr/>
                <p:nvPr/>
              </p:nvSpPr>
              <p:spPr>
                <a:xfrm>
                  <a:off x="2838740" y="3718542"/>
                  <a:ext cx="4968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solidFill>
                                  <a:schemeClr val="bg1"/>
                                </a:solidFill>
                                <a:latin typeface="Cambria Math" panose="02040503050406030204" pitchFamily="18" charset="0"/>
                              </a:rPr>
                              <m:t>𝐵</m:t>
                            </m:r>
                          </m:e>
                          <m:sub>
                            <m:r>
                              <a:rPr lang="en-US" altLang="zh-TW" i="1" smtClean="0">
                                <a:solidFill>
                                  <a:schemeClr val="bg1"/>
                                </a:solidFill>
                                <a:latin typeface="Cambria Math" panose="02040503050406030204" pitchFamily="18" charset="0"/>
                              </a:rPr>
                              <m:t>𝑘</m:t>
                            </m:r>
                          </m:sub>
                        </m:sSub>
                      </m:oMath>
                    </m:oMathPara>
                  </a14:m>
                  <a:endParaRPr lang="zh-TW" altLang="en-US" dirty="0"/>
                </a:p>
              </p:txBody>
            </p:sp>
          </mc:Choice>
          <mc:Fallback xmlns="">
            <p:sp>
              <p:nvSpPr>
                <p:cNvPr id="61" name="矩形 60"/>
                <p:cNvSpPr>
                  <a:spLocks noRot="1" noChangeAspect="1" noMove="1" noResize="1" noEditPoints="1" noAdjustHandles="1" noChangeArrowheads="1" noChangeShapeType="1" noTextEdit="1"/>
                </p:cNvSpPr>
                <p:nvPr/>
              </p:nvSpPr>
              <p:spPr>
                <a:xfrm>
                  <a:off x="2838740" y="3718542"/>
                  <a:ext cx="496803" cy="369332"/>
                </a:xfrm>
                <a:prstGeom prst="rect">
                  <a:avLst/>
                </a:prstGeom>
                <a:blipFill>
                  <a:blip r:embed="rId10"/>
                  <a:stretch>
                    <a:fillRect/>
                  </a:stretch>
                </a:blipFill>
              </p:spPr>
              <p:txBody>
                <a:bodyPr/>
                <a:lstStyle/>
                <a:p>
                  <a:r>
                    <a:rPr lang="zh-TW" altLang="en-US">
                      <a:noFill/>
                    </a:rPr>
                    <a:t> </a:t>
                  </a:r>
                </a:p>
              </p:txBody>
            </p:sp>
          </mc:Fallback>
        </mc:AlternateContent>
      </p:grpSp>
      <p:sp>
        <p:nvSpPr>
          <p:cNvPr id="20" name="流程圖: 或 19"/>
          <p:cNvSpPr/>
          <p:nvPr/>
        </p:nvSpPr>
        <p:spPr>
          <a:xfrm>
            <a:off x="3537825" y="3620691"/>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p:cNvGrpSpPr/>
          <p:nvPr/>
        </p:nvGrpSpPr>
        <p:grpSpPr>
          <a:xfrm>
            <a:off x="3409356" y="4752187"/>
            <a:ext cx="502830" cy="479979"/>
            <a:chOff x="2838740" y="3705328"/>
            <a:chExt cx="502830" cy="479979"/>
          </a:xfrm>
        </p:grpSpPr>
        <p:sp>
          <p:nvSpPr>
            <p:cNvPr id="89" name="橢圓 88"/>
            <p:cNvSpPr/>
            <p:nvPr/>
          </p:nvSpPr>
          <p:spPr>
            <a:xfrm>
              <a:off x="2857662" y="3705328"/>
              <a:ext cx="439298" cy="479979"/>
            </a:xfrm>
            <a:prstGeom prst="ellipse">
              <a:avLst/>
            </a:prstGeom>
            <a:noFill/>
            <a:ln w="19050">
              <a:solidFill>
                <a:srgbClr val="FE2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0" name="矩形 89"/>
                <p:cNvSpPr/>
                <p:nvPr/>
              </p:nvSpPr>
              <p:spPr>
                <a:xfrm>
                  <a:off x="2838740" y="3718542"/>
                  <a:ext cx="5028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en-US" altLang="zh-TW" b="0" i="1" smtClean="0">
                                <a:solidFill>
                                  <a:srgbClr val="FF0000"/>
                                </a:solidFill>
                                <a:latin typeface="Cambria Math" panose="02040503050406030204" pitchFamily="18" charset="0"/>
                              </a:rPr>
                              <m:t>𝑄</m:t>
                            </m:r>
                          </m:e>
                          <m:sub>
                            <m:r>
                              <a:rPr lang="en-US" altLang="zh-TW" i="1">
                                <a:solidFill>
                                  <a:srgbClr val="FF0000"/>
                                </a:solidFill>
                                <a:latin typeface="Cambria Math" panose="02040503050406030204" pitchFamily="18" charset="0"/>
                              </a:rPr>
                              <m:t>𝑘</m:t>
                            </m:r>
                          </m:sub>
                        </m:sSub>
                      </m:oMath>
                    </m:oMathPara>
                  </a14:m>
                  <a:endParaRPr lang="zh-TW" altLang="en-US" dirty="0"/>
                </a:p>
              </p:txBody>
            </p:sp>
          </mc:Choice>
          <mc:Fallback xmlns="">
            <p:sp>
              <p:nvSpPr>
                <p:cNvPr id="90" name="矩形 89"/>
                <p:cNvSpPr>
                  <a:spLocks noRot="1" noChangeAspect="1" noMove="1" noResize="1" noEditPoints="1" noAdjustHandles="1" noChangeArrowheads="1" noChangeShapeType="1" noTextEdit="1"/>
                </p:cNvSpPr>
                <p:nvPr/>
              </p:nvSpPr>
              <p:spPr>
                <a:xfrm>
                  <a:off x="2838740" y="3718542"/>
                  <a:ext cx="502830" cy="369332"/>
                </a:xfrm>
                <a:prstGeom prst="rect">
                  <a:avLst/>
                </a:prstGeom>
                <a:blipFill>
                  <a:blip r:embed="rId11"/>
                  <a:stretch>
                    <a:fillRect b="-10000"/>
                  </a:stretch>
                </a:blipFill>
              </p:spPr>
              <p:txBody>
                <a:bodyPr/>
                <a:lstStyle/>
                <a:p>
                  <a:r>
                    <a:rPr lang="zh-TW" altLang="en-US">
                      <a:noFill/>
                    </a:rPr>
                    <a:t> </a:t>
                  </a:r>
                </a:p>
              </p:txBody>
            </p:sp>
          </mc:Fallback>
        </mc:AlternateContent>
      </p:grpSp>
      <p:sp>
        <p:nvSpPr>
          <p:cNvPr id="91" name="流程圖: 或 90"/>
          <p:cNvSpPr/>
          <p:nvPr/>
        </p:nvSpPr>
        <p:spPr>
          <a:xfrm>
            <a:off x="3546112" y="4237430"/>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5" name="群組 104"/>
          <p:cNvGrpSpPr/>
          <p:nvPr/>
        </p:nvGrpSpPr>
        <p:grpSpPr>
          <a:xfrm>
            <a:off x="4511615" y="3429000"/>
            <a:ext cx="733245" cy="1278011"/>
            <a:chOff x="1245080" y="3472051"/>
            <a:chExt cx="733245" cy="1278011"/>
          </a:xfrm>
        </p:grpSpPr>
        <p:sp>
          <p:nvSpPr>
            <p:cNvPr id="106" name="矩形 105"/>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矩形 106"/>
                <p:cNvSpPr/>
                <p:nvPr/>
              </p:nvSpPr>
              <p:spPr>
                <a:xfrm>
                  <a:off x="1348598" y="357541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acc>
                              <m:accPr>
                                <m:chr m:val="̂"/>
                                <m:ctrlPr>
                                  <a:rPr lang="en-US" altLang="zh-TW" sz="2000" i="1">
                                    <a:solidFill>
                                      <a:schemeClr val="accent2"/>
                                    </a:solidFill>
                                    <a:latin typeface="Cambria Math" panose="02040503050406030204" pitchFamily="18" charset="0"/>
                                  </a:rPr>
                                </m:ctrlPr>
                              </m:accPr>
                              <m:e>
                                <m:r>
                                  <a:rPr lang="en-US" altLang="zh-TW" sz="2000" i="1">
                                    <a:solidFill>
                                      <a:schemeClr val="accent2"/>
                                    </a:solidFill>
                                    <a:latin typeface="Cambria Math" panose="02040503050406030204" pitchFamily="18" charset="0"/>
                                  </a:rPr>
                                  <m:t>𝑥</m:t>
                                </m:r>
                              </m:e>
                            </m:acc>
                          </m:e>
                          <m:sub>
                            <m:r>
                              <a:rPr lang="en-US" altLang="zh-TW" sz="2000" i="1">
                                <a:solidFill>
                                  <a:schemeClr val="accent2"/>
                                </a:solidFill>
                                <a:latin typeface="Cambria Math" panose="02040503050406030204" pitchFamily="18" charset="0"/>
                              </a:rPr>
                              <m:t>𝑘</m:t>
                            </m:r>
                          </m:sub>
                        </m:sSub>
                      </m:oMath>
                    </m:oMathPara>
                  </a14:m>
                  <a:endParaRPr lang="zh-TW" altLang="en-US" sz="2000" dirty="0"/>
                </a:p>
              </p:txBody>
            </p:sp>
          </mc:Choice>
          <mc:Fallback xmlns="">
            <p:sp>
              <p:nvSpPr>
                <p:cNvPr id="107" name="矩形 106"/>
                <p:cNvSpPr>
                  <a:spLocks noRot="1" noChangeAspect="1" noMove="1" noResize="1" noEditPoints="1" noAdjustHandles="1" noChangeArrowheads="1" noChangeShapeType="1" noTextEdit="1"/>
                </p:cNvSpPr>
                <p:nvPr/>
              </p:nvSpPr>
              <p:spPr>
                <a:xfrm>
                  <a:off x="1348598" y="3575414"/>
                  <a:ext cx="568534" cy="400110"/>
                </a:xfrm>
                <a:prstGeom prst="rect">
                  <a:avLst/>
                </a:prstGeom>
                <a:blipFill>
                  <a:blip r:embed="rId12"/>
                  <a:stretch>
                    <a:fillRect t="-6061" r="-19355"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1348598" y="418617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r>
                              <a:rPr lang="en-US" altLang="zh-TW" sz="2000" i="1">
                                <a:solidFill>
                                  <a:schemeClr val="accent2"/>
                                </a:solidFill>
                                <a:latin typeface="Cambria Math" panose="02040503050406030204" pitchFamily="18" charset="0"/>
                              </a:rPr>
                              <m:t>𝑃</m:t>
                            </m:r>
                          </m:e>
                          <m:sub>
                            <m:r>
                              <a:rPr lang="en-US" altLang="zh-TW" sz="2000" i="1">
                                <a:solidFill>
                                  <a:schemeClr val="accent2"/>
                                </a:solidFill>
                                <a:latin typeface="Cambria Math" panose="02040503050406030204" pitchFamily="18" charset="0"/>
                              </a:rPr>
                              <m:t>𝑘</m:t>
                            </m:r>
                          </m:sub>
                        </m:sSub>
                      </m:oMath>
                    </m:oMathPara>
                  </a14:m>
                  <a:endParaRPr lang="zh-TW"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1348598" y="4186174"/>
                  <a:ext cx="568534" cy="400110"/>
                </a:xfrm>
                <a:prstGeom prst="rect">
                  <a:avLst/>
                </a:prstGeom>
                <a:blipFill>
                  <a:blip r:embed="rId13"/>
                  <a:stretch>
                    <a:fillRect b="-1538"/>
                  </a:stretch>
                </a:blipFill>
              </p:spPr>
              <p:txBody>
                <a:bodyPr/>
                <a:lstStyle/>
                <a:p>
                  <a:r>
                    <a:rPr lang="zh-TW" altLang="en-US">
                      <a:noFill/>
                    </a:rPr>
                    <a:t> </a:t>
                  </a:r>
                </a:p>
              </p:txBody>
            </p:sp>
          </mc:Fallback>
        </mc:AlternateContent>
      </p:grpSp>
      <p:sp>
        <p:nvSpPr>
          <p:cNvPr id="118" name="左大括弧 117"/>
          <p:cNvSpPr/>
          <p:nvPr/>
        </p:nvSpPr>
        <p:spPr>
          <a:xfrm rot="16200000">
            <a:off x="2968400" y="4169878"/>
            <a:ext cx="224287" cy="3654336"/>
          </a:xfrm>
          <a:prstGeom prst="leftBrace">
            <a:avLst>
              <a:gd name="adj1" fmla="val 55208"/>
              <a:gd name="adj2" fmla="val 50000"/>
            </a:avLst>
          </a:prstGeom>
          <a:ln w="12700">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solidFill>
                <a:schemeClr val="bg1"/>
              </a:solidFill>
            </a:endParaRPr>
          </a:p>
        </p:txBody>
      </p:sp>
      <p:sp>
        <p:nvSpPr>
          <p:cNvPr id="119" name="文字方塊 118"/>
          <p:cNvSpPr txBox="1"/>
          <p:nvPr/>
        </p:nvSpPr>
        <p:spPr>
          <a:xfrm>
            <a:off x="2554564" y="6164623"/>
            <a:ext cx="1051958" cy="338554"/>
          </a:xfrm>
          <a:prstGeom prst="rect">
            <a:avLst/>
          </a:prstGeom>
          <a:ln>
            <a:solidFill>
              <a:srgbClr val="FFFFFF"/>
            </a:solidFill>
          </a:ln>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chemeClr val="bg1"/>
                </a:solidFill>
              </a:rPr>
              <a:t>預測</a:t>
            </a:r>
            <a:r>
              <a:rPr lang="zh-TW" altLang="en-US" sz="1600" dirty="0">
                <a:solidFill>
                  <a:schemeClr val="bg1"/>
                </a:solidFill>
              </a:rPr>
              <a:t>階段</a:t>
            </a:r>
          </a:p>
        </p:txBody>
      </p:sp>
      <p:grpSp>
        <p:nvGrpSpPr>
          <p:cNvPr id="123" name="群組 122"/>
          <p:cNvGrpSpPr/>
          <p:nvPr/>
        </p:nvGrpSpPr>
        <p:grpSpPr>
          <a:xfrm>
            <a:off x="7480264" y="4678030"/>
            <a:ext cx="509435" cy="479979"/>
            <a:chOff x="2803672" y="3705328"/>
            <a:chExt cx="509435" cy="479979"/>
          </a:xfrm>
        </p:grpSpPr>
        <p:sp>
          <p:nvSpPr>
            <p:cNvPr id="124" name="橢圓 123"/>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25" name="矩形 124"/>
                <p:cNvSpPr/>
                <p:nvPr/>
              </p:nvSpPr>
              <p:spPr>
                <a:xfrm>
                  <a:off x="2803672" y="3725853"/>
                  <a:ext cx="5094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25" name="矩形 124"/>
                <p:cNvSpPr>
                  <a:spLocks noRot="1" noChangeAspect="1" noMove="1" noResize="1" noEditPoints="1" noAdjustHandles="1" noChangeArrowheads="1" noChangeShapeType="1" noTextEdit="1"/>
                </p:cNvSpPr>
                <p:nvPr/>
              </p:nvSpPr>
              <p:spPr>
                <a:xfrm>
                  <a:off x="2803672" y="3725853"/>
                  <a:ext cx="509435" cy="369332"/>
                </a:xfrm>
                <a:prstGeom prst="rect">
                  <a:avLst/>
                </a:prstGeom>
                <a:blipFill>
                  <a:blip r:embed="rId14"/>
                  <a:stretch>
                    <a:fillRect/>
                  </a:stretch>
                </a:blipFill>
              </p:spPr>
              <p:txBody>
                <a:bodyPr/>
                <a:lstStyle/>
                <a:p>
                  <a:r>
                    <a:rPr lang="zh-TW" altLang="en-US">
                      <a:noFill/>
                    </a:rPr>
                    <a:t> </a:t>
                  </a:r>
                </a:p>
              </p:txBody>
            </p:sp>
          </mc:Fallback>
        </mc:AlternateContent>
      </p:grpSp>
      <p:grpSp>
        <p:nvGrpSpPr>
          <p:cNvPr id="129" name="群組 128"/>
          <p:cNvGrpSpPr/>
          <p:nvPr/>
        </p:nvGrpSpPr>
        <p:grpSpPr>
          <a:xfrm>
            <a:off x="4785894" y="1638190"/>
            <a:ext cx="2343303" cy="820796"/>
            <a:chOff x="6078025" y="1689177"/>
            <a:chExt cx="2343303" cy="820796"/>
          </a:xfrm>
        </p:grpSpPr>
        <mc:AlternateContent xmlns:mc="http://schemas.openxmlformats.org/markup-compatibility/2006" xmlns:a14="http://schemas.microsoft.com/office/drawing/2010/main">
          <mc:Choice Requires="a14">
            <p:sp>
              <p:nvSpPr>
                <p:cNvPr id="126" name="文字方塊 125"/>
                <p:cNvSpPr txBox="1"/>
                <p:nvPr/>
              </p:nvSpPr>
              <p:spPr>
                <a:xfrm>
                  <a:off x="6377755" y="1689177"/>
                  <a:ext cx="2043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sSub>
                          <m:sSubPr>
                            <m:ctrlPr>
                              <a:rPr lang="en-US" altLang="zh-TW" sz="1400" i="1">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zh-TW" altLang="en-US" sz="1400" i="1" smtClean="0">
                            <a:solidFill>
                              <a:schemeClr val="tx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zh-TW" altLang="en-US" sz="1400" i="1">
                            <a:solidFill>
                              <a:schemeClr val="tx1"/>
                            </a:solidFill>
                            <a:latin typeface="Cambria Math" panose="02040503050406030204" pitchFamily="18" charset="0"/>
                          </a:rPr>
                          <m:t> </m:t>
                        </m:r>
                        <m:sSub>
                          <m:sSubPr>
                            <m:ctrlPr>
                              <a:rPr lang="en-US" altLang="zh-TW" sz="1400" i="1">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oMath>
                    </m:oMathPara>
                  </a14:m>
                  <a:endParaRPr lang="zh-TW" altLang="en-US" sz="14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6377755" y="1689177"/>
                  <a:ext cx="2043573" cy="215444"/>
                </a:xfrm>
                <a:prstGeom prst="rect">
                  <a:avLst/>
                </a:prstGeom>
                <a:blipFill>
                  <a:blip r:embed="rId15"/>
                  <a:stretch>
                    <a:fillRect l="-597" t="-40000" r="-4478"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6302312" y="2174247"/>
                  <a:ext cx="15992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r>
                          <a:rPr lang="en-US" altLang="zh-TW" sz="1400" i="1">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oMath>
                    </m:oMathPara>
                  </a14:m>
                  <a:endParaRPr lang="zh-TW" altLang="en-US" sz="1400" dirty="0"/>
                </a:p>
              </p:txBody>
            </p:sp>
          </mc:Choice>
          <mc:Fallback xmlns="">
            <p:sp>
              <p:nvSpPr>
                <p:cNvPr id="127" name="矩形 126"/>
                <p:cNvSpPr>
                  <a:spLocks noRot="1" noChangeAspect="1" noMove="1" noResize="1" noEditPoints="1" noAdjustHandles="1" noChangeArrowheads="1" noChangeShapeType="1" noTextEdit="1"/>
                </p:cNvSpPr>
                <p:nvPr/>
              </p:nvSpPr>
              <p:spPr>
                <a:xfrm>
                  <a:off x="6302312" y="2174247"/>
                  <a:ext cx="1599284" cy="307777"/>
                </a:xfrm>
                <a:prstGeom prst="rect">
                  <a:avLst/>
                </a:prstGeom>
                <a:blipFill>
                  <a:blip r:embed="rId16"/>
                  <a:stretch>
                    <a:fillRect/>
                  </a:stretch>
                </a:blipFill>
              </p:spPr>
              <p:txBody>
                <a:bodyPr/>
                <a:lstStyle/>
                <a:p>
                  <a:r>
                    <a:rPr lang="zh-TW" altLang="en-US">
                      <a:noFill/>
                    </a:rPr>
                    <a:t> </a:t>
                  </a:r>
                </a:p>
              </p:txBody>
            </p:sp>
          </mc:Fallback>
        </mc:AlternateContent>
        <p:sp>
          <p:nvSpPr>
            <p:cNvPr id="128" name="左大括弧 127"/>
            <p:cNvSpPr/>
            <p:nvPr/>
          </p:nvSpPr>
          <p:spPr>
            <a:xfrm>
              <a:off x="6078025" y="1696737"/>
              <a:ext cx="224287" cy="813236"/>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130" name="群組 129"/>
          <p:cNvGrpSpPr/>
          <p:nvPr/>
        </p:nvGrpSpPr>
        <p:grpSpPr>
          <a:xfrm>
            <a:off x="6759987" y="4910253"/>
            <a:ext cx="486667" cy="384867"/>
            <a:chOff x="2989778" y="2590324"/>
            <a:chExt cx="486667" cy="384867"/>
          </a:xfrm>
        </p:grpSpPr>
        <p:sp>
          <p:nvSpPr>
            <p:cNvPr id="131" name="矩形 130"/>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32" name="矩形 131"/>
                <p:cNvSpPr/>
                <p:nvPr/>
              </p:nvSpPr>
              <p:spPr>
                <a:xfrm>
                  <a:off x="2989778" y="2598091"/>
                  <a:ext cx="486667" cy="369332"/>
                </a:xfrm>
                <a:prstGeom prst="rect">
                  <a:avLst/>
                </a:prstGeom>
                <a:ln>
                  <a:solidFill>
                    <a:srgbClr val="FFFFFF"/>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2989778" y="2598091"/>
                  <a:ext cx="486667" cy="369332"/>
                </a:xfrm>
                <a:prstGeom prst="rect">
                  <a:avLst/>
                </a:prstGeom>
                <a:blipFill>
                  <a:blip r:embed="rId17"/>
                  <a:stretch>
                    <a:fillRect/>
                  </a:stretch>
                </a:blipFill>
              </p:spPr>
              <p:txBody>
                <a:bodyPr/>
                <a:lstStyle/>
                <a:p>
                  <a:r>
                    <a:rPr lang="zh-TW" altLang="en-US">
                      <a:noFill/>
                    </a:rPr>
                    <a:t> </a:t>
                  </a:r>
                </a:p>
              </p:txBody>
            </p:sp>
          </mc:Fallback>
        </mc:AlternateContent>
      </p:grpSp>
      <p:grpSp>
        <p:nvGrpSpPr>
          <p:cNvPr id="133" name="群組 132"/>
          <p:cNvGrpSpPr/>
          <p:nvPr/>
        </p:nvGrpSpPr>
        <p:grpSpPr>
          <a:xfrm>
            <a:off x="5886265" y="4910254"/>
            <a:ext cx="486667" cy="384867"/>
            <a:chOff x="2989778" y="2590324"/>
            <a:chExt cx="486667" cy="384867"/>
          </a:xfrm>
        </p:grpSpPr>
        <p:sp>
          <p:nvSpPr>
            <p:cNvPr id="134" name="矩形 133"/>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35" name="矩形 134"/>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18"/>
                  <a:stretch>
                    <a:fillRect/>
                  </a:stretch>
                </a:blipFill>
              </p:spPr>
              <p:txBody>
                <a:bodyPr/>
                <a:lstStyle/>
                <a:p>
                  <a:r>
                    <a:rPr lang="zh-TW" altLang="en-US">
                      <a:noFill/>
                    </a:rPr>
                    <a:t> </a:t>
                  </a:r>
                </a:p>
              </p:txBody>
            </p:sp>
          </mc:Fallback>
        </mc:AlternateContent>
      </p:grpSp>
      <p:cxnSp>
        <p:nvCxnSpPr>
          <p:cNvPr id="137" name="肘形接點 136"/>
          <p:cNvCxnSpPr>
            <a:stCxn id="108" idx="2"/>
            <a:endCxn id="134" idx="1"/>
          </p:cNvCxnSpPr>
          <p:nvPr/>
        </p:nvCxnSpPr>
        <p:spPr>
          <a:xfrm rot="16200000" flipH="1">
            <a:off x="5113105" y="4329527"/>
            <a:ext cx="559455" cy="986865"/>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39" name="直線單箭頭接點 138"/>
          <p:cNvCxnSpPr>
            <a:stCxn id="134" idx="3"/>
            <a:endCxn id="132" idx="1"/>
          </p:cNvCxnSpPr>
          <p:nvPr/>
        </p:nvCxnSpPr>
        <p:spPr>
          <a:xfrm flipV="1">
            <a:off x="6372932" y="5102686"/>
            <a:ext cx="387055" cy="2"/>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141" name="流程圖: 或 140"/>
          <p:cNvSpPr/>
          <p:nvPr/>
        </p:nvSpPr>
        <p:spPr>
          <a:xfrm>
            <a:off x="7890658" y="4229870"/>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3" name="直線單箭頭接點 142"/>
          <p:cNvCxnSpPr>
            <a:stCxn id="131" idx="3"/>
            <a:endCxn id="124" idx="2"/>
          </p:cNvCxnSpPr>
          <p:nvPr/>
        </p:nvCxnSpPr>
        <p:spPr>
          <a:xfrm flipV="1">
            <a:off x="7246654" y="4918020"/>
            <a:ext cx="268679" cy="18466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45" name="直線單箭頭接點 144"/>
          <p:cNvCxnSpPr>
            <a:stCxn id="124" idx="7"/>
            <a:endCxn id="141" idx="4"/>
          </p:cNvCxnSpPr>
          <p:nvPr/>
        </p:nvCxnSpPr>
        <p:spPr>
          <a:xfrm flipV="1">
            <a:off x="7890297" y="4440044"/>
            <a:ext cx="99403" cy="30827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47" name="直線單箭頭接點 146"/>
          <p:cNvCxnSpPr>
            <a:stCxn id="108" idx="3"/>
            <a:endCxn id="141" idx="2"/>
          </p:cNvCxnSpPr>
          <p:nvPr/>
        </p:nvCxnSpPr>
        <p:spPr>
          <a:xfrm flipV="1">
            <a:off x="5183667" y="4334957"/>
            <a:ext cx="2706991" cy="822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50" name="群組 149"/>
          <p:cNvGrpSpPr/>
          <p:nvPr/>
        </p:nvGrpSpPr>
        <p:grpSpPr>
          <a:xfrm>
            <a:off x="8764019" y="3429000"/>
            <a:ext cx="733245" cy="1278011"/>
            <a:chOff x="1245080" y="3472051"/>
            <a:chExt cx="733245" cy="1278011"/>
          </a:xfrm>
        </p:grpSpPr>
        <p:sp>
          <p:nvSpPr>
            <p:cNvPr id="151" name="矩形 150"/>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2" name="矩形 151"/>
                <p:cNvSpPr/>
                <p:nvPr/>
              </p:nvSpPr>
              <p:spPr>
                <a:xfrm>
                  <a:off x="1348598" y="357541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acc>
                              <m:accPr>
                                <m:chr m:val="̂"/>
                                <m:ctrlPr>
                                  <a:rPr lang="en-US" altLang="zh-TW" sz="2000" i="1">
                                    <a:solidFill>
                                      <a:schemeClr val="accent2"/>
                                    </a:solidFill>
                                    <a:latin typeface="Cambria Math" panose="02040503050406030204" pitchFamily="18" charset="0"/>
                                  </a:rPr>
                                </m:ctrlPr>
                              </m:accPr>
                              <m:e>
                                <m:r>
                                  <a:rPr lang="en-US" altLang="zh-TW" sz="2000" i="1">
                                    <a:solidFill>
                                      <a:schemeClr val="accent2"/>
                                    </a:solidFill>
                                    <a:latin typeface="Cambria Math" panose="02040503050406030204" pitchFamily="18" charset="0"/>
                                  </a:rPr>
                                  <m:t>𝑥</m:t>
                                </m:r>
                              </m:e>
                            </m:acc>
                          </m:e>
                          <m:sub>
                            <m:r>
                              <a:rPr lang="en-US" altLang="zh-TW" sz="2000" i="1">
                                <a:solidFill>
                                  <a:schemeClr val="accent2"/>
                                </a:solidFill>
                                <a:latin typeface="Cambria Math" panose="02040503050406030204" pitchFamily="18" charset="0"/>
                              </a:rPr>
                              <m:t>𝑘</m:t>
                            </m:r>
                          </m:sub>
                        </m:sSub>
                        <m:r>
                          <a:rPr lang="en-US" altLang="zh-TW" sz="2000" b="0" i="1" smtClean="0">
                            <a:solidFill>
                              <a:schemeClr val="accent2"/>
                            </a:solidFill>
                            <a:latin typeface="Cambria Math" panose="02040503050406030204" pitchFamily="18" charset="0"/>
                          </a:rPr>
                          <m:t>′</m:t>
                        </m:r>
                      </m:oMath>
                    </m:oMathPara>
                  </a14:m>
                  <a:endParaRPr lang="zh-TW" altLang="en-US" sz="2000" dirty="0"/>
                </a:p>
              </p:txBody>
            </p:sp>
          </mc:Choice>
          <mc:Fallback xmlns="">
            <p:sp>
              <p:nvSpPr>
                <p:cNvPr id="152" name="矩形 151"/>
                <p:cNvSpPr>
                  <a:spLocks noRot="1" noChangeAspect="1" noMove="1" noResize="1" noEditPoints="1" noAdjustHandles="1" noChangeArrowheads="1" noChangeShapeType="1" noTextEdit="1"/>
                </p:cNvSpPr>
                <p:nvPr/>
              </p:nvSpPr>
              <p:spPr>
                <a:xfrm>
                  <a:off x="1348598" y="3575414"/>
                  <a:ext cx="568534" cy="400110"/>
                </a:xfrm>
                <a:prstGeom prst="rect">
                  <a:avLst/>
                </a:prstGeom>
                <a:blipFill>
                  <a:blip r:embed="rId19"/>
                  <a:stretch>
                    <a:fillRect t="-6061" r="-12903"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1348598" y="4186174"/>
                  <a:ext cx="58515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r>
                              <a:rPr lang="en-US" altLang="zh-TW" sz="2000" i="1">
                                <a:solidFill>
                                  <a:schemeClr val="accent2"/>
                                </a:solidFill>
                                <a:latin typeface="Cambria Math" panose="02040503050406030204" pitchFamily="18" charset="0"/>
                              </a:rPr>
                              <m:t>𝑃</m:t>
                            </m:r>
                          </m:e>
                          <m:sub>
                            <m:r>
                              <a:rPr lang="en-US" altLang="zh-TW" sz="2000" i="1">
                                <a:solidFill>
                                  <a:schemeClr val="accent2"/>
                                </a:solidFill>
                                <a:latin typeface="Cambria Math" panose="02040503050406030204" pitchFamily="18" charset="0"/>
                              </a:rPr>
                              <m:t>𝑘</m:t>
                            </m:r>
                          </m:sub>
                        </m:sSub>
                        <m:r>
                          <a:rPr lang="en-US" altLang="zh-TW" sz="2000" b="0" i="1" smtClean="0">
                            <a:solidFill>
                              <a:schemeClr val="accent2"/>
                            </a:solidFill>
                            <a:latin typeface="Cambria Math" panose="02040503050406030204" pitchFamily="18" charset="0"/>
                          </a:rPr>
                          <m:t>′</m:t>
                        </m:r>
                      </m:oMath>
                    </m:oMathPara>
                  </a14:m>
                  <a:endParaRPr lang="zh-TW" altLang="en-US" sz="2000" dirty="0"/>
                </a:p>
              </p:txBody>
            </p:sp>
          </mc:Choice>
          <mc:Fallback xmlns="">
            <p:sp>
              <p:nvSpPr>
                <p:cNvPr id="153" name="矩形 152"/>
                <p:cNvSpPr>
                  <a:spLocks noRot="1" noChangeAspect="1" noMove="1" noResize="1" noEditPoints="1" noAdjustHandles="1" noChangeArrowheads="1" noChangeShapeType="1" noTextEdit="1"/>
                </p:cNvSpPr>
                <p:nvPr/>
              </p:nvSpPr>
              <p:spPr>
                <a:xfrm>
                  <a:off x="1348598" y="4186174"/>
                  <a:ext cx="585156" cy="400110"/>
                </a:xfrm>
                <a:prstGeom prst="rect">
                  <a:avLst/>
                </a:prstGeom>
                <a:blipFill>
                  <a:blip r:embed="rId20"/>
                  <a:stretch>
                    <a:fillRect b="-1538"/>
                  </a:stretch>
                </a:blipFill>
              </p:spPr>
              <p:txBody>
                <a:bodyPr/>
                <a:lstStyle/>
                <a:p>
                  <a:r>
                    <a:rPr lang="zh-TW" altLang="en-US">
                      <a:noFill/>
                    </a:rPr>
                    <a:t> </a:t>
                  </a:r>
                </a:p>
              </p:txBody>
            </p:sp>
          </mc:Fallback>
        </mc:AlternateContent>
      </p:grpSp>
      <p:cxnSp>
        <p:nvCxnSpPr>
          <p:cNvPr id="155" name="肘形接點 154"/>
          <p:cNvCxnSpPr>
            <a:stCxn id="151" idx="3"/>
            <a:endCxn id="6" idx="1"/>
          </p:cNvCxnSpPr>
          <p:nvPr/>
        </p:nvCxnSpPr>
        <p:spPr>
          <a:xfrm flipH="1">
            <a:off x="1243084" y="4068006"/>
            <a:ext cx="8254180" cy="12700"/>
          </a:xfrm>
          <a:prstGeom prst="bentConnector5">
            <a:avLst>
              <a:gd name="adj1" fmla="val -2770"/>
              <a:gd name="adj2" fmla="val 11925890"/>
              <a:gd name="adj3" fmla="val 102770"/>
            </a:avLst>
          </a:prstGeom>
          <a:ln w="19050">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58" name="群組 157"/>
          <p:cNvGrpSpPr/>
          <p:nvPr/>
        </p:nvGrpSpPr>
        <p:grpSpPr>
          <a:xfrm>
            <a:off x="7924654" y="2029993"/>
            <a:ext cx="439298" cy="479979"/>
            <a:chOff x="2838741" y="3705328"/>
            <a:chExt cx="439298" cy="479979"/>
          </a:xfrm>
        </p:grpSpPr>
        <p:sp>
          <p:nvSpPr>
            <p:cNvPr id="159" name="橢圓 158"/>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60" name="矩形 159"/>
                <p:cNvSpPr/>
                <p:nvPr/>
              </p:nvSpPr>
              <p:spPr>
                <a:xfrm>
                  <a:off x="2857556" y="3727525"/>
                  <a:ext cx="420483"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acc>
                              <m:accPr>
                                <m:chr m:val="⃗"/>
                                <m:ctrlPr>
                                  <a:rPr lang="en-US" altLang="zh-TW" i="1" smtClean="0">
                                    <a:solidFill>
                                      <a:schemeClr val="bg1"/>
                                    </a:solidFill>
                                    <a:latin typeface="Cambria Math" panose="02040503050406030204" pitchFamily="18" charset="0"/>
                                  </a:rPr>
                                </m:ctrlPr>
                              </m:accPr>
                              <m:e>
                                <m:r>
                                  <a:rPr lang="en-US" altLang="zh-TW" b="0" i="1" smtClean="0">
                                    <a:solidFill>
                                      <a:schemeClr val="bg1"/>
                                    </a:solidFill>
                                    <a:latin typeface="Cambria Math" panose="02040503050406030204" pitchFamily="18" charset="0"/>
                                  </a:rPr>
                                  <m:t>𝑧</m:t>
                                </m:r>
                              </m:e>
                            </m:acc>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60" name="矩形 159"/>
                <p:cNvSpPr>
                  <a:spLocks noRot="1" noChangeAspect="1" noMove="1" noResize="1" noEditPoints="1" noAdjustHandles="1" noChangeArrowheads="1" noChangeShapeType="1" noTextEdit="1"/>
                </p:cNvSpPr>
                <p:nvPr/>
              </p:nvSpPr>
              <p:spPr>
                <a:xfrm>
                  <a:off x="2857556" y="3727525"/>
                  <a:ext cx="420483" cy="369332"/>
                </a:xfrm>
                <a:prstGeom prst="rect">
                  <a:avLst/>
                </a:prstGeom>
                <a:blipFill>
                  <a:blip r:embed="rId21"/>
                  <a:stretch>
                    <a:fillRect t="-23333" r="-18841"/>
                  </a:stretch>
                </a:blipFill>
              </p:spPr>
              <p:txBody>
                <a:bodyPr/>
                <a:lstStyle/>
                <a:p>
                  <a:r>
                    <a:rPr lang="zh-TW" altLang="en-US">
                      <a:noFill/>
                    </a:rPr>
                    <a:t> </a:t>
                  </a:r>
                </a:p>
              </p:txBody>
            </p:sp>
          </mc:Fallback>
        </mc:AlternateContent>
      </p:grpSp>
      <p:grpSp>
        <p:nvGrpSpPr>
          <p:cNvPr id="161" name="群組 160"/>
          <p:cNvGrpSpPr/>
          <p:nvPr/>
        </p:nvGrpSpPr>
        <p:grpSpPr>
          <a:xfrm>
            <a:off x="7906006" y="2719033"/>
            <a:ext cx="486667" cy="384867"/>
            <a:chOff x="2989778" y="2590324"/>
            <a:chExt cx="486667" cy="384867"/>
          </a:xfrm>
        </p:grpSpPr>
        <p:sp>
          <p:nvSpPr>
            <p:cNvPr id="162" name="矩形 161"/>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63" name="矩形 162"/>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63" name="矩形 162"/>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22"/>
                  <a:stretch>
                    <a:fillRect/>
                  </a:stretch>
                </a:blipFill>
              </p:spPr>
              <p:txBody>
                <a:bodyPr/>
                <a:lstStyle/>
                <a:p>
                  <a:r>
                    <a:rPr lang="zh-TW" altLang="en-US">
                      <a:noFill/>
                    </a:rPr>
                    <a:t> </a:t>
                  </a:r>
                </a:p>
              </p:txBody>
            </p:sp>
          </mc:Fallback>
        </mc:AlternateContent>
      </p:grpSp>
      <p:cxnSp>
        <p:nvCxnSpPr>
          <p:cNvPr id="165" name="直線單箭頭接點 164"/>
          <p:cNvCxnSpPr>
            <a:stCxn id="159" idx="4"/>
            <a:endCxn id="163" idx="0"/>
          </p:cNvCxnSpPr>
          <p:nvPr/>
        </p:nvCxnSpPr>
        <p:spPr>
          <a:xfrm>
            <a:off x="8144303" y="2509972"/>
            <a:ext cx="0" cy="216828"/>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85" name="群組 184"/>
          <p:cNvGrpSpPr/>
          <p:nvPr/>
        </p:nvGrpSpPr>
        <p:grpSpPr>
          <a:xfrm>
            <a:off x="6603127" y="2677195"/>
            <a:ext cx="509435" cy="479979"/>
            <a:chOff x="2803672" y="3705328"/>
            <a:chExt cx="509435" cy="479979"/>
          </a:xfrm>
        </p:grpSpPr>
        <p:sp>
          <p:nvSpPr>
            <p:cNvPr id="186" name="橢圓 185"/>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87" name="矩形 186"/>
                <p:cNvSpPr/>
                <p:nvPr/>
              </p:nvSpPr>
              <p:spPr>
                <a:xfrm>
                  <a:off x="2803672" y="3725853"/>
                  <a:ext cx="5094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87" name="矩形 186"/>
                <p:cNvSpPr>
                  <a:spLocks noRot="1" noChangeAspect="1" noMove="1" noResize="1" noEditPoints="1" noAdjustHandles="1" noChangeArrowheads="1" noChangeShapeType="1" noTextEdit="1"/>
                </p:cNvSpPr>
                <p:nvPr/>
              </p:nvSpPr>
              <p:spPr>
                <a:xfrm>
                  <a:off x="2803672" y="3725853"/>
                  <a:ext cx="509435" cy="369332"/>
                </a:xfrm>
                <a:prstGeom prst="rect">
                  <a:avLst/>
                </a:prstGeom>
                <a:blipFill>
                  <a:blip r:embed="rId23"/>
                  <a:stretch>
                    <a:fillRect/>
                  </a:stretch>
                </a:blipFill>
              </p:spPr>
              <p:txBody>
                <a:bodyPr/>
                <a:lstStyle/>
                <a:p>
                  <a:r>
                    <a:rPr lang="zh-TW" altLang="en-US">
                      <a:noFill/>
                    </a:rPr>
                    <a:t> </a:t>
                  </a:r>
                </a:p>
              </p:txBody>
            </p:sp>
          </mc:Fallback>
        </mc:AlternateContent>
      </p:grpSp>
      <p:grpSp>
        <p:nvGrpSpPr>
          <p:cNvPr id="188" name="群組 187"/>
          <p:cNvGrpSpPr/>
          <p:nvPr/>
        </p:nvGrpSpPr>
        <p:grpSpPr>
          <a:xfrm>
            <a:off x="5867095" y="2719743"/>
            <a:ext cx="486667" cy="384867"/>
            <a:chOff x="2989778" y="2590324"/>
            <a:chExt cx="486667" cy="384867"/>
          </a:xfrm>
        </p:grpSpPr>
        <p:sp>
          <p:nvSpPr>
            <p:cNvPr id="189" name="矩形 188"/>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90" name="矩形 189"/>
                <p:cNvSpPr/>
                <p:nvPr/>
              </p:nvSpPr>
              <p:spPr>
                <a:xfrm>
                  <a:off x="2989778" y="2598091"/>
                  <a:ext cx="486667" cy="369332"/>
                </a:xfrm>
                <a:prstGeom prst="rect">
                  <a:avLst/>
                </a:prstGeom>
                <a:ln>
                  <a:solidFill>
                    <a:srgbClr val="FFFFFF"/>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0" name="矩形 189"/>
                <p:cNvSpPr>
                  <a:spLocks noRot="1" noChangeAspect="1" noMove="1" noResize="1" noEditPoints="1" noAdjustHandles="1" noChangeArrowheads="1" noChangeShapeType="1" noTextEdit="1"/>
                </p:cNvSpPr>
                <p:nvPr/>
              </p:nvSpPr>
              <p:spPr>
                <a:xfrm>
                  <a:off x="2989778" y="2598091"/>
                  <a:ext cx="486667" cy="369332"/>
                </a:xfrm>
                <a:prstGeom prst="rect">
                  <a:avLst/>
                </a:prstGeom>
                <a:blipFill>
                  <a:blip r:embed="rId24"/>
                  <a:stretch>
                    <a:fillRect/>
                  </a:stretch>
                </a:blipFill>
              </p:spPr>
              <p:txBody>
                <a:bodyPr/>
                <a:lstStyle/>
                <a:p>
                  <a:r>
                    <a:rPr lang="zh-TW" altLang="en-US">
                      <a:noFill/>
                    </a:rPr>
                    <a:t> </a:t>
                  </a:r>
                </a:p>
              </p:txBody>
            </p:sp>
          </mc:Fallback>
        </mc:AlternateContent>
      </p:grpSp>
      <p:grpSp>
        <p:nvGrpSpPr>
          <p:cNvPr id="191" name="群組 190"/>
          <p:cNvGrpSpPr/>
          <p:nvPr/>
        </p:nvGrpSpPr>
        <p:grpSpPr>
          <a:xfrm>
            <a:off x="5079682" y="2719743"/>
            <a:ext cx="486667" cy="384867"/>
            <a:chOff x="2989778" y="2590324"/>
            <a:chExt cx="486667" cy="384867"/>
          </a:xfrm>
        </p:grpSpPr>
        <p:sp>
          <p:nvSpPr>
            <p:cNvPr id="192" name="矩形 191"/>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93" name="矩形 192"/>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93" name="矩形 192"/>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25"/>
                  <a:stretch>
                    <a:fillRect/>
                  </a:stretch>
                </a:blipFill>
              </p:spPr>
              <p:txBody>
                <a:bodyPr/>
                <a:lstStyle/>
                <a:p>
                  <a:r>
                    <a:rPr lang="zh-TW" altLang="en-US">
                      <a:noFill/>
                    </a:rPr>
                    <a:t> </a:t>
                  </a:r>
                </a:p>
              </p:txBody>
            </p:sp>
          </mc:Fallback>
        </mc:AlternateContent>
      </p:grpSp>
      <p:cxnSp>
        <p:nvCxnSpPr>
          <p:cNvPr id="194" name="直線單箭頭接點 193"/>
          <p:cNvCxnSpPr>
            <a:stCxn id="192" idx="3"/>
            <a:endCxn id="190" idx="1"/>
          </p:cNvCxnSpPr>
          <p:nvPr/>
        </p:nvCxnSpPr>
        <p:spPr>
          <a:xfrm flipV="1">
            <a:off x="5566349" y="2912176"/>
            <a:ext cx="300746"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195" name="流程圖: 或 194"/>
          <p:cNvSpPr/>
          <p:nvPr/>
        </p:nvSpPr>
        <p:spPr>
          <a:xfrm>
            <a:off x="7515333" y="3614215"/>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6" name="直線單箭頭接點 195"/>
          <p:cNvCxnSpPr>
            <a:stCxn id="189" idx="3"/>
            <a:endCxn id="186" idx="2"/>
          </p:cNvCxnSpPr>
          <p:nvPr/>
        </p:nvCxnSpPr>
        <p:spPr>
          <a:xfrm>
            <a:off x="6353762" y="2912177"/>
            <a:ext cx="284434" cy="5008"/>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05" name="肘形接點 204"/>
          <p:cNvCxnSpPr>
            <a:stCxn id="107" idx="0"/>
            <a:endCxn id="193" idx="1"/>
          </p:cNvCxnSpPr>
          <p:nvPr/>
        </p:nvCxnSpPr>
        <p:spPr>
          <a:xfrm rot="5400000" flipH="1" flipV="1">
            <a:off x="4696982" y="3114595"/>
            <a:ext cx="620187" cy="215350"/>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09" name="直線單箭頭接點 208"/>
          <p:cNvCxnSpPr>
            <a:stCxn id="107" idx="3"/>
            <a:endCxn id="195" idx="2"/>
          </p:cNvCxnSpPr>
          <p:nvPr/>
        </p:nvCxnSpPr>
        <p:spPr>
          <a:xfrm flipV="1">
            <a:off x="5183667" y="3719302"/>
            <a:ext cx="2331666" cy="1311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11" name="肘形接點 210"/>
          <p:cNvCxnSpPr>
            <a:stCxn id="186" idx="6"/>
            <a:endCxn id="195" idx="0"/>
          </p:cNvCxnSpPr>
          <p:nvPr/>
        </p:nvCxnSpPr>
        <p:spPr>
          <a:xfrm>
            <a:off x="7077494" y="2917185"/>
            <a:ext cx="536881" cy="697030"/>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18" name="直線接點 217"/>
          <p:cNvCxnSpPr>
            <a:endCxn id="162" idx="1"/>
          </p:cNvCxnSpPr>
          <p:nvPr/>
        </p:nvCxnSpPr>
        <p:spPr>
          <a:xfrm>
            <a:off x="7614374" y="2911466"/>
            <a:ext cx="291632" cy="1"/>
          </a:xfrm>
          <a:prstGeom prst="line">
            <a:avLst/>
          </a:prstGeom>
          <a:ln w="12700">
            <a:solidFill>
              <a:srgbClr val="FFFFFF"/>
            </a:solidFill>
          </a:ln>
        </p:spPr>
        <p:style>
          <a:lnRef idx="1">
            <a:schemeClr val="dk1"/>
          </a:lnRef>
          <a:fillRef idx="0">
            <a:schemeClr val="dk1"/>
          </a:fillRef>
          <a:effectRef idx="0">
            <a:schemeClr val="dk1"/>
          </a:effectRef>
          <a:fontRef idx="minor">
            <a:schemeClr val="tx1"/>
          </a:fontRef>
        </p:style>
      </p:cxnSp>
      <p:cxnSp>
        <p:nvCxnSpPr>
          <p:cNvPr id="221" name="直線單箭頭接點 220"/>
          <p:cNvCxnSpPr>
            <a:stCxn id="195" idx="6"/>
            <a:endCxn id="152" idx="1"/>
          </p:cNvCxnSpPr>
          <p:nvPr/>
        </p:nvCxnSpPr>
        <p:spPr>
          <a:xfrm>
            <a:off x="7713416" y="3719302"/>
            <a:ext cx="1154121" cy="1311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23" name="直線單箭頭接點 222"/>
          <p:cNvCxnSpPr>
            <a:stCxn id="141" idx="6"/>
            <a:endCxn id="153" idx="1"/>
          </p:cNvCxnSpPr>
          <p:nvPr/>
        </p:nvCxnSpPr>
        <p:spPr>
          <a:xfrm>
            <a:off x="8088741" y="4334957"/>
            <a:ext cx="778796" cy="822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224" name="左大括弧 223"/>
          <p:cNvSpPr/>
          <p:nvPr/>
        </p:nvSpPr>
        <p:spPr>
          <a:xfrm rot="16200000">
            <a:off x="7016705" y="3878378"/>
            <a:ext cx="224287" cy="4237335"/>
          </a:xfrm>
          <a:prstGeom prst="leftBrace">
            <a:avLst>
              <a:gd name="adj1" fmla="val 55208"/>
              <a:gd name="adj2" fmla="val 50000"/>
            </a:avLst>
          </a:prstGeom>
          <a:ln w="12700">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solidFill>
                <a:schemeClr val="bg1"/>
              </a:solidFill>
            </a:endParaRPr>
          </a:p>
        </p:txBody>
      </p:sp>
      <p:sp>
        <p:nvSpPr>
          <p:cNvPr id="226" name="文字方塊 225"/>
          <p:cNvSpPr txBox="1"/>
          <p:nvPr/>
        </p:nvSpPr>
        <p:spPr>
          <a:xfrm>
            <a:off x="6638196" y="6156544"/>
            <a:ext cx="1051958" cy="338554"/>
          </a:xfrm>
          <a:prstGeom prst="rect">
            <a:avLst/>
          </a:prstGeom>
          <a:ln>
            <a:solidFill>
              <a:srgbClr val="FFFFFF"/>
            </a:solidFill>
          </a:ln>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chemeClr val="bg1"/>
                </a:solidFill>
              </a:rPr>
              <a:t>更</a:t>
            </a:r>
            <a:r>
              <a:rPr lang="zh-TW" altLang="en-US" sz="1600" dirty="0">
                <a:solidFill>
                  <a:schemeClr val="bg1"/>
                </a:solidFill>
              </a:rPr>
              <a:t>新</a:t>
            </a:r>
            <a:r>
              <a:rPr lang="zh-TW" altLang="en-US" sz="1600" dirty="0" smtClean="0">
                <a:solidFill>
                  <a:schemeClr val="bg1"/>
                </a:solidFill>
              </a:rPr>
              <a:t>階段</a:t>
            </a:r>
            <a:endParaRPr lang="zh-TW" altLang="en-US" sz="1600" dirty="0">
              <a:solidFill>
                <a:schemeClr val="bg1"/>
              </a:solidFill>
            </a:endParaRPr>
          </a:p>
        </p:txBody>
      </p:sp>
      <p:cxnSp>
        <p:nvCxnSpPr>
          <p:cNvPr id="228" name="直線單箭頭接點 227"/>
          <p:cNvCxnSpPr>
            <a:stCxn id="58" idx="2"/>
            <a:endCxn id="60" idx="0"/>
          </p:cNvCxnSpPr>
          <p:nvPr/>
        </p:nvCxnSpPr>
        <p:spPr>
          <a:xfrm flipH="1">
            <a:off x="3635324" y="2435740"/>
            <a:ext cx="1" cy="30184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0" name="直線單箭頭接點 229"/>
          <p:cNvCxnSpPr>
            <a:stCxn id="60" idx="4"/>
            <a:endCxn id="20" idx="0"/>
          </p:cNvCxnSpPr>
          <p:nvPr/>
        </p:nvCxnSpPr>
        <p:spPr>
          <a:xfrm>
            <a:off x="3635324" y="3217565"/>
            <a:ext cx="1543" cy="40312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2" name="直線單箭頭接點 231"/>
          <p:cNvCxnSpPr>
            <a:stCxn id="10" idx="6"/>
            <a:endCxn id="20" idx="2"/>
          </p:cNvCxnSpPr>
          <p:nvPr/>
        </p:nvCxnSpPr>
        <p:spPr>
          <a:xfrm flipV="1">
            <a:off x="3191774" y="3725778"/>
            <a:ext cx="346051"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4" name="直線單箭頭接點 233"/>
          <p:cNvCxnSpPr>
            <a:stCxn id="20" idx="6"/>
            <a:endCxn id="107" idx="1"/>
          </p:cNvCxnSpPr>
          <p:nvPr/>
        </p:nvCxnSpPr>
        <p:spPr>
          <a:xfrm>
            <a:off x="3735908" y="3725778"/>
            <a:ext cx="879225" cy="6640"/>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7" name="直線單箭頭接點 236"/>
          <p:cNvCxnSpPr>
            <a:stCxn id="55" idx="6"/>
            <a:endCxn id="91" idx="2"/>
          </p:cNvCxnSpPr>
          <p:nvPr/>
        </p:nvCxnSpPr>
        <p:spPr>
          <a:xfrm flipV="1">
            <a:off x="3191774" y="4342517"/>
            <a:ext cx="354338"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9" name="直線單箭頭接點 238"/>
          <p:cNvCxnSpPr>
            <a:stCxn id="91" idx="6"/>
            <a:endCxn id="108" idx="1"/>
          </p:cNvCxnSpPr>
          <p:nvPr/>
        </p:nvCxnSpPr>
        <p:spPr>
          <a:xfrm>
            <a:off x="3744195" y="4342517"/>
            <a:ext cx="870938" cy="66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41" name="直線單箭頭接點 240"/>
          <p:cNvCxnSpPr>
            <a:stCxn id="89" idx="0"/>
            <a:endCxn id="91" idx="4"/>
          </p:cNvCxnSpPr>
          <p:nvPr/>
        </p:nvCxnSpPr>
        <p:spPr>
          <a:xfrm flipH="1" flipV="1">
            <a:off x="3645154" y="4447604"/>
            <a:ext cx="2773" cy="304583"/>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28009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577950"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uzzy </a:t>
            </a: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ontrol</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697593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034613"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Control</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矩形 7"/>
          <p:cNvSpPr/>
          <p:nvPr/>
        </p:nvSpPr>
        <p:spPr>
          <a:xfrm>
            <a:off x="1235722" y="1248125"/>
            <a:ext cx="3801739" cy="3939540"/>
          </a:xfrm>
          <a:prstGeom prst="rect">
            <a:avLst/>
          </a:prstGeom>
        </p:spPr>
        <p:txBody>
          <a:bodyPr wrap="square">
            <a:spAutoFit/>
          </a:bodyPr>
          <a:lstStyle/>
          <a:p>
            <a:pPr fontAlgn="ctr">
              <a:buClr>
                <a:srgbClr val="003399"/>
              </a:buClr>
              <a:buSzPct val="75000"/>
              <a:defRPr/>
            </a:pP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模糊控制</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是以</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為基礎的計算機智能控</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制</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2" y="2070552"/>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集合論</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2" y="2936863"/>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語言變量</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35722" y="378787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邏輯推理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80619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35722" y="1248125"/>
            <a:ext cx="8447773" cy="477054"/>
          </a:xfrm>
          <a:prstGeom prst="rect">
            <a:avLst/>
          </a:prstGeom>
        </p:spPr>
        <p:txBody>
          <a:bodyPr wrap="square">
            <a:spAutoFit/>
          </a:bodyPr>
          <a:lstStyle/>
          <a:p>
            <a:pPr fontAlgn="ctr">
              <a:buClr>
                <a:srgbClr val="003399"/>
              </a:buClr>
              <a:buSzPct val="75000"/>
              <a:defRPr/>
            </a:pP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模糊集合</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a:t>
            </a: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明確集合</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擴展的一種數學基本概念</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78105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952264" y="2734366"/>
            <a:ext cx="4435317" cy="775597"/>
          </a:xfrm>
          <a:prstGeom prst="rect">
            <a:avLst/>
          </a:prstGeom>
        </p:spPr>
        <p:txBody>
          <a:bodyPr wrap="none">
            <a:spAutoFit/>
          </a:bodyPr>
          <a:lstStyle/>
          <a:p>
            <a:pPr lvl="0" fontAlgn="ctr">
              <a:buClr>
                <a:srgbClr val="00ADB5"/>
              </a:buClr>
              <a:buSzPct val="75000"/>
              <a:defRPr/>
            </a:pPr>
            <a:r>
              <a:rPr lang="en-US" altLang="zh-TW" sz="48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Hazard Alert</a:t>
            </a:r>
            <a:endParaRPr lang="en-US" altLang="zh-TW" sz="48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6366904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p>
        </p:txBody>
      </p:sp>
      <p:grpSp>
        <p:nvGrpSpPr>
          <p:cNvPr id="4" name="群組 3"/>
          <p:cNvGrpSpPr/>
          <p:nvPr/>
        </p:nvGrpSpPr>
        <p:grpSpPr>
          <a:xfrm>
            <a:off x="1272298" y="2052045"/>
            <a:ext cx="4799318" cy="2761488"/>
            <a:chOff x="1272298" y="2052045"/>
            <a:chExt cx="4799318" cy="2761488"/>
          </a:xfrm>
        </p:grpSpPr>
        <p:sp>
          <p:nvSpPr>
            <p:cNvPr id="5" name="矩形 4"/>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明確集合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1020008" y="3221694"/>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987" y="1847088"/>
            <a:ext cx="4440000" cy="3330000"/>
          </a:xfrm>
          <a:prstGeom prst="rect">
            <a:avLst/>
          </a:prstGeom>
        </p:spPr>
      </p:pic>
    </p:spTree>
    <p:extLst>
      <p:ext uri="{BB962C8B-B14F-4D97-AF65-F5344CB8AC3E}">
        <p14:creationId xmlns:p14="http://schemas.microsoft.com/office/powerpoint/2010/main" val="1995441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p>
        </p:txBody>
      </p:sp>
      <p:grpSp>
        <p:nvGrpSpPr>
          <p:cNvPr id="4" name="群組 3"/>
          <p:cNvGrpSpPr/>
          <p:nvPr/>
        </p:nvGrpSpPr>
        <p:grpSpPr>
          <a:xfrm>
            <a:off x="1272298" y="2052045"/>
            <a:ext cx="4799318" cy="2761488"/>
            <a:chOff x="1272298" y="2052045"/>
            <a:chExt cx="4799318" cy="2761488"/>
          </a:xfrm>
        </p:grpSpPr>
        <p:sp>
          <p:nvSpPr>
            <p:cNvPr id="5" name="矩形 4"/>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明確集合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919424" y="1175787"/>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266" y="1847088"/>
            <a:ext cx="4440721" cy="3328420"/>
          </a:xfrm>
          <a:prstGeom prst="rect">
            <a:avLst/>
          </a:prstGeom>
        </p:spPr>
      </p:pic>
      <p:cxnSp>
        <p:nvCxnSpPr>
          <p:cNvPr id="11" name="直線接點 10"/>
          <p:cNvCxnSpPr/>
          <p:nvPr/>
        </p:nvCxnSpPr>
        <p:spPr>
          <a:xfrm>
            <a:off x="7488936" y="3300984"/>
            <a:ext cx="1389888" cy="0"/>
          </a:xfrm>
          <a:prstGeom prst="line">
            <a:avLst/>
          </a:prstGeom>
          <a:ln w="9525">
            <a:solidFill>
              <a:srgbClr val="FF0000"/>
            </a:solidFill>
            <a:headEnd type="oval" w="med" len="med"/>
            <a:tailEnd type="oval"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22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定義輸入及輸出變數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820939" y="2572791"/>
            <a:ext cx="4680445" cy="1818174"/>
            <a:chOff x="1235723" y="2472207"/>
            <a:chExt cx="7350493" cy="1818174"/>
          </a:xfrm>
        </p:grpSpPr>
        <p:sp>
          <p:nvSpPr>
            <p:cNvPr id="13" name="矩形 12"/>
            <p:cNvSpPr/>
            <p:nvPr/>
          </p:nvSpPr>
          <p:spPr>
            <a:xfrm>
              <a:off x="1235723" y="2472207"/>
              <a:ext cx="7350493" cy="477054"/>
            </a:xfrm>
            <a:prstGeom prst="rect">
              <a:avLst/>
            </a:prstGeom>
          </p:spPr>
          <p:txBody>
            <a:bodyPr wrap="square">
              <a:spAutoFit/>
            </a:bodyPr>
            <a:lstStyle/>
            <a:p>
              <a:pPr fontAlgn="ctr">
                <a:buClr>
                  <a:srgbClr val="D75244"/>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行進速度</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Y, Yaw</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矩形 11"/>
            <p:cNvSpPr/>
            <p:nvPr/>
          </p:nvSpPr>
          <p:spPr>
            <a:xfrm>
              <a:off x="1235723" y="3813327"/>
              <a:ext cx="6042902" cy="477054"/>
            </a:xfrm>
            <a:prstGeom prst="rect">
              <a:avLst/>
            </a:prstGeom>
          </p:spPr>
          <p:txBody>
            <a:bodyPr wrap="square">
              <a:spAutoFit/>
            </a:bodyPr>
            <a:lstStyle/>
            <a:p>
              <a:pPr fontAlgn="ctr">
                <a:buClr>
                  <a:srgbClr val="D75244"/>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Output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轉彎程度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2112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2.</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決定模糊化策略</a:t>
            </a:r>
            <a:endParaRPr lang="en-US" altLang="zh-TW" sz="28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139083605"/>
              </p:ext>
            </p:extLst>
          </p:nvPr>
        </p:nvGraphicFramePr>
        <p:xfrm>
          <a:off x="6272785" y="2434411"/>
          <a:ext cx="4925258" cy="1423069"/>
        </p:xfrm>
        <a:graphic>
          <a:graphicData uri="http://schemas.openxmlformats.org/drawingml/2006/table">
            <a:tbl>
              <a:tblPr firstRow="1" firstCol="1" bandRow="1">
                <a:tableStyleId>{5C22544A-7EE6-4342-B048-85BDC9FD1C3A}</a:tableStyleId>
              </a:tblPr>
              <a:tblGrid>
                <a:gridCol w="1163364">
                  <a:extLst>
                    <a:ext uri="{9D8B030D-6E8A-4147-A177-3AD203B41FA5}">
                      <a16:colId xmlns:a16="http://schemas.microsoft.com/office/drawing/2014/main" val="4053256557"/>
                    </a:ext>
                  </a:extLst>
                </a:gridCol>
                <a:gridCol w="1719072">
                  <a:extLst>
                    <a:ext uri="{9D8B030D-6E8A-4147-A177-3AD203B41FA5}">
                      <a16:colId xmlns:a16="http://schemas.microsoft.com/office/drawing/2014/main" val="4200924852"/>
                    </a:ext>
                  </a:extLst>
                </a:gridCol>
                <a:gridCol w="2042822">
                  <a:extLst>
                    <a:ext uri="{9D8B030D-6E8A-4147-A177-3AD203B41FA5}">
                      <a16:colId xmlns:a16="http://schemas.microsoft.com/office/drawing/2014/main" val="2434828450"/>
                    </a:ext>
                  </a:extLst>
                </a:gridCol>
              </a:tblGrid>
              <a:tr h="358903">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3493243"/>
                  </a:ext>
                </a:extLst>
              </a:tr>
              <a:tr h="358903">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YL</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t>
                      </a:r>
                      <a:r>
                        <a:rPr lang="zh-TW" sz="1800" kern="100" dirty="0">
                          <a:effectLst/>
                          <a:latin typeface="Microsoft YaHei UI" panose="020B0503020204020204" pitchFamily="34" charset="-122"/>
                          <a:ea typeface="Microsoft YaHei UI" panose="020B0503020204020204" pitchFamily="34" charset="-122"/>
                        </a:rPr>
                        <a:t>負值過高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-1,-1, -0.75,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107166729"/>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-0.5, 0, 0, 0.5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938907993"/>
                  </a:ext>
                </a:extLst>
              </a:tr>
              <a:tr h="358903">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YH</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t>
                      </a:r>
                      <a:r>
                        <a:rPr lang="zh-TW" sz="1800" kern="100" dirty="0">
                          <a:effectLst/>
                          <a:latin typeface="Microsoft YaHei UI" panose="020B0503020204020204" pitchFamily="34" charset="-122"/>
                          <a:ea typeface="Microsoft YaHei UI" panose="020B0503020204020204" pitchFamily="34" charset="-122"/>
                        </a:rPr>
                        <a:t>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0.5, 0.75, 1, 1</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83735528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02955071"/>
              </p:ext>
            </p:extLst>
          </p:nvPr>
        </p:nvGraphicFramePr>
        <p:xfrm>
          <a:off x="1098562" y="2434414"/>
          <a:ext cx="4925258" cy="1423066"/>
        </p:xfrm>
        <a:graphic>
          <a:graphicData uri="http://schemas.openxmlformats.org/drawingml/2006/table">
            <a:tbl>
              <a:tblPr firstRow="1" firstCol="1" bandRow="1">
                <a:tableStyleId>{5C22544A-7EE6-4342-B048-85BDC9FD1C3A}</a:tableStyleId>
              </a:tblPr>
              <a:tblGrid>
                <a:gridCol w="1169148">
                  <a:extLst>
                    <a:ext uri="{9D8B030D-6E8A-4147-A177-3AD203B41FA5}">
                      <a16:colId xmlns:a16="http://schemas.microsoft.com/office/drawing/2014/main" val="3319724900"/>
                    </a:ext>
                  </a:extLst>
                </a:gridCol>
                <a:gridCol w="1728216">
                  <a:extLst>
                    <a:ext uri="{9D8B030D-6E8A-4147-A177-3AD203B41FA5}">
                      <a16:colId xmlns:a16="http://schemas.microsoft.com/office/drawing/2014/main" val="53497595"/>
                    </a:ext>
                  </a:extLst>
                </a:gridCol>
                <a:gridCol w="2027894">
                  <a:extLst>
                    <a:ext uri="{9D8B030D-6E8A-4147-A177-3AD203B41FA5}">
                      <a16:colId xmlns:a16="http://schemas.microsoft.com/office/drawing/2014/main" val="3653556958"/>
                    </a:ext>
                  </a:extLst>
                </a:gridCol>
              </a:tblGrid>
              <a:tr h="358902">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rPr>
                        <a:t>梯</a:t>
                      </a:r>
                      <a:r>
                        <a:rPr lang="zh-TW" sz="1800" kern="100" dirty="0" smtClean="0">
                          <a:effectLst/>
                          <a:latin typeface="Microsoft YaHei UI" panose="020B0503020204020204" pitchFamily="34" charset="-122"/>
                          <a:ea typeface="Microsoft YaHei UI" panose="020B0503020204020204" pitchFamily="34" charset="-122"/>
                        </a:rPr>
                        <a:t>形</a:t>
                      </a:r>
                      <a:r>
                        <a:rPr lang="zh-TW" sz="1800" kern="100" dirty="0">
                          <a:effectLst/>
                          <a:latin typeface="Microsoft YaHei UI" panose="020B0503020204020204" pitchFamily="34" charset="-122"/>
                          <a:ea typeface="Microsoft YaHei UI" panose="020B0503020204020204" pitchFamily="34" charset="-122"/>
                        </a:rPr>
                        <a:t>範圍</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460125240"/>
                  </a:ext>
                </a:extLst>
              </a:tr>
              <a:tr h="358902">
                <a:tc>
                  <a:txBody>
                    <a:bodyPr/>
                    <a:lstStyle/>
                    <a:p>
                      <a:pPr algn="ctr">
                        <a:spcAft>
                          <a:spcPts val="0"/>
                        </a:spcAft>
                      </a:pPr>
                      <a:r>
                        <a:rPr lang="en-US" sz="1800" kern="100" dirty="0" err="1">
                          <a:effectLst/>
                          <a:latin typeface="Microsoft YaHei UI" panose="020B0503020204020204" pitchFamily="34" charset="-122"/>
                          <a:ea typeface="Microsoft YaHei UI" panose="020B0503020204020204" pitchFamily="34" charset="-122"/>
                        </a:rPr>
                        <a:t>YawL</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Yaw</a:t>
                      </a:r>
                      <a:r>
                        <a:rPr lang="zh-TW" sz="1800" kern="100" dirty="0">
                          <a:effectLst/>
                          <a:latin typeface="Microsoft YaHei UI" panose="020B0503020204020204" pitchFamily="34" charset="-122"/>
                          <a:ea typeface="Microsoft YaHei UI" panose="020B0503020204020204" pitchFamily="34" charset="-122"/>
                        </a:rPr>
                        <a:t>逆時過高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-1,-1, -0.75,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1381996"/>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a:t>
                      </a:r>
                      <a:r>
                        <a:rPr lang="zh-TW" sz="1800" kern="100">
                          <a:effectLst/>
                          <a:latin typeface="Microsoft YaHei UI" panose="020B0503020204020204" pitchFamily="34" charset="-122"/>
                          <a:ea typeface="Microsoft YaHei UI" panose="020B0503020204020204" pitchFamily="34" charset="-122"/>
                        </a:rPr>
                        <a:t>正常</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-0.5, 0, 0, 0.5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258216513"/>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YawH</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a:t>
                      </a:r>
                      <a:r>
                        <a:rPr lang="zh-TW" sz="1800" kern="100">
                          <a:effectLst/>
                          <a:latin typeface="Microsoft YaHei UI" panose="020B0503020204020204" pitchFamily="34" charset="-122"/>
                          <a:ea typeface="Microsoft YaHei UI" panose="020B0503020204020204" pitchFamily="34" charset="-122"/>
                        </a:rPr>
                        <a:t>順時過高</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0.5, 0.75, 1, 1</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410385109"/>
                  </a:ext>
                </a:extLst>
              </a:tr>
            </a:tbl>
          </a:graphicData>
        </a:graphic>
      </p:graphicFrame>
      <p:sp>
        <p:nvSpPr>
          <p:cNvPr id="13" name="矩形 12"/>
          <p:cNvSpPr/>
          <p:nvPr/>
        </p:nvSpPr>
        <p:spPr>
          <a:xfrm>
            <a:off x="1098563" y="2034304"/>
            <a:ext cx="1851415"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Yaw</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6272786" y="2034304"/>
            <a:ext cx="1371598"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Y</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6" name="圖片 15"/>
          <p:cNvPicPr/>
          <p:nvPr/>
        </p:nvPicPr>
        <p:blipFill>
          <a:blip r:embed="rId3"/>
          <a:stretch>
            <a:fillRect/>
          </a:stretch>
        </p:blipFill>
        <p:spPr>
          <a:xfrm>
            <a:off x="6272786" y="3857480"/>
            <a:ext cx="4925257" cy="2424217"/>
          </a:xfrm>
          <a:prstGeom prst="rect">
            <a:avLst/>
          </a:prstGeom>
        </p:spPr>
      </p:pic>
      <p:pic>
        <p:nvPicPr>
          <p:cNvPr id="17" name="圖片 16"/>
          <p:cNvPicPr/>
          <p:nvPr/>
        </p:nvPicPr>
        <p:blipFill>
          <a:blip r:embed="rId3"/>
          <a:stretch>
            <a:fillRect/>
          </a:stretch>
        </p:blipFill>
        <p:spPr>
          <a:xfrm>
            <a:off x="1098563" y="3857480"/>
            <a:ext cx="4925257" cy="2424217"/>
          </a:xfrm>
          <a:prstGeom prst="rect">
            <a:avLst/>
          </a:prstGeom>
        </p:spPr>
      </p:pic>
    </p:spTree>
    <p:extLst>
      <p:ext uri="{BB962C8B-B14F-4D97-AF65-F5344CB8AC3E}">
        <p14:creationId xmlns:p14="http://schemas.microsoft.com/office/powerpoint/2010/main" val="748583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2.</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決定模糊化策略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770776618"/>
              </p:ext>
            </p:extLst>
          </p:nvPr>
        </p:nvGraphicFramePr>
        <p:xfrm>
          <a:off x="6272787" y="2434414"/>
          <a:ext cx="4925257" cy="1423066"/>
        </p:xfrm>
        <a:graphic>
          <a:graphicData uri="http://schemas.openxmlformats.org/drawingml/2006/table">
            <a:tbl>
              <a:tblPr firstRow="1" firstCol="1" bandRow="1">
                <a:tableStyleId>{5C22544A-7EE6-4342-B048-85BDC9FD1C3A}</a:tableStyleId>
              </a:tblPr>
              <a:tblGrid>
                <a:gridCol w="1170429">
                  <a:extLst>
                    <a:ext uri="{9D8B030D-6E8A-4147-A177-3AD203B41FA5}">
                      <a16:colId xmlns:a16="http://schemas.microsoft.com/office/drawing/2014/main" val="229846276"/>
                    </a:ext>
                  </a:extLst>
                </a:gridCol>
                <a:gridCol w="1728216">
                  <a:extLst>
                    <a:ext uri="{9D8B030D-6E8A-4147-A177-3AD203B41FA5}">
                      <a16:colId xmlns:a16="http://schemas.microsoft.com/office/drawing/2014/main" val="3466070559"/>
                    </a:ext>
                  </a:extLst>
                </a:gridCol>
                <a:gridCol w="2026612">
                  <a:extLst>
                    <a:ext uri="{9D8B030D-6E8A-4147-A177-3AD203B41FA5}">
                      <a16:colId xmlns:a16="http://schemas.microsoft.com/office/drawing/2014/main" val="2944939161"/>
                    </a:ext>
                  </a:extLst>
                </a:gridCol>
              </a:tblGrid>
              <a:tr h="358902">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模糊子集</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659011065"/>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TL</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Times New Roman" panose="02020603050405020304" pitchFamily="18" charset="0"/>
                        </a:rPr>
                        <a:t>高速左彎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-1, -1, -0.4, -0.1</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3954335590"/>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適中</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0.25, 0, 0, 0.25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1976082061"/>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TR</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mn-cs"/>
                        </a:rPr>
                        <a:t>高速右彎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 </a:t>
                      </a:r>
                      <a:r>
                        <a:rPr lang="en-US" sz="1800" kern="100" dirty="0" smtClean="0">
                          <a:effectLst/>
                          <a:latin typeface="Microsoft YaHei UI" panose="020B0503020204020204" pitchFamily="34" charset="-122"/>
                          <a:ea typeface="Microsoft YaHei UI" panose="020B0503020204020204" pitchFamily="34" charset="-122"/>
                        </a:rPr>
                        <a:t>0.1, 0.4, 1, 1</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3051860330"/>
                  </a:ext>
                </a:extLst>
              </a:tr>
            </a:tbl>
          </a:graphicData>
        </a:graphic>
      </p:graphicFrame>
      <p:sp>
        <p:nvSpPr>
          <p:cNvPr id="16" name="矩形 15"/>
          <p:cNvSpPr/>
          <p:nvPr/>
        </p:nvSpPr>
        <p:spPr>
          <a:xfrm>
            <a:off x="1098563" y="2034304"/>
            <a:ext cx="2504173"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行進速度</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矩形 16"/>
          <p:cNvSpPr/>
          <p:nvPr/>
        </p:nvSpPr>
        <p:spPr>
          <a:xfrm>
            <a:off x="6272786" y="2034304"/>
            <a:ext cx="2642614"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Output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轉彎程度</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2188232969"/>
              </p:ext>
            </p:extLst>
          </p:nvPr>
        </p:nvGraphicFramePr>
        <p:xfrm>
          <a:off x="1098564" y="2434417"/>
          <a:ext cx="4925258" cy="1423066"/>
        </p:xfrm>
        <a:graphic>
          <a:graphicData uri="http://schemas.openxmlformats.org/drawingml/2006/table">
            <a:tbl>
              <a:tblPr firstRow="1" firstCol="1" bandRow="1">
                <a:tableStyleId>{5C22544A-7EE6-4342-B048-85BDC9FD1C3A}</a:tableStyleId>
              </a:tblPr>
              <a:tblGrid>
                <a:gridCol w="1169148">
                  <a:extLst>
                    <a:ext uri="{9D8B030D-6E8A-4147-A177-3AD203B41FA5}">
                      <a16:colId xmlns:a16="http://schemas.microsoft.com/office/drawing/2014/main" val="3319724900"/>
                    </a:ext>
                  </a:extLst>
                </a:gridCol>
                <a:gridCol w="1728216">
                  <a:extLst>
                    <a:ext uri="{9D8B030D-6E8A-4147-A177-3AD203B41FA5}">
                      <a16:colId xmlns:a16="http://schemas.microsoft.com/office/drawing/2014/main" val="53497595"/>
                    </a:ext>
                  </a:extLst>
                </a:gridCol>
                <a:gridCol w="2027894">
                  <a:extLst>
                    <a:ext uri="{9D8B030D-6E8A-4147-A177-3AD203B41FA5}">
                      <a16:colId xmlns:a16="http://schemas.microsoft.com/office/drawing/2014/main" val="3653556958"/>
                    </a:ext>
                  </a:extLst>
                </a:gridCol>
              </a:tblGrid>
              <a:tr h="358902">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460125240"/>
                  </a:ext>
                </a:extLst>
              </a:tr>
              <a:tr h="358902">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SN</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rPr>
                        <a:t>速度正常</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0, 0, 20, 40</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1381996"/>
                  </a:ext>
                </a:extLst>
              </a:tr>
              <a:tr h="346360">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S</a:t>
                      </a:r>
                      <a:r>
                        <a:rPr lang="en-US" sz="1800" kern="100" dirty="0" smtClean="0">
                          <a:effectLst/>
                          <a:latin typeface="Microsoft YaHei UI" panose="020B0503020204020204" pitchFamily="34" charset="-122"/>
                          <a:ea typeface="Microsoft YaHei UI" panose="020B0503020204020204" pitchFamily="34" charset="-122"/>
                        </a:rPr>
                        <a:t>H</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Times New Roman" panose="02020603050405020304" pitchFamily="18" charset="0"/>
                        </a:rPr>
                        <a:t>高速</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20, 35,</a:t>
                      </a:r>
                      <a:r>
                        <a:rPr lang="en-US" sz="1800" kern="100" baseline="0" dirty="0" smtClean="0">
                          <a:effectLst/>
                          <a:latin typeface="Microsoft YaHei UI" panose="020B0503020204020204" pitchFamily="34" charset="-122"/>
                          <a:ea typeface="Microsoft YaHei UI" panose="020B0503020204020204" pitchFamily="34" charset="-122"/>
                        </a:rPr>
                        <a:t> 100, 100</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258216513"/>
                  </a:ext>
                </a:extLst>
              </a:tr>
              <a:tr h="358902">
                <a:tc>
                  <a:txBody>
                    <a:bodyPr/>
                    <a:lstStyle/>
                    <a:p>
                      <a:pPr algn="ctr">
                        <a:spcAft>
                          <a:spcPts val="0"/>
                        </a:spcAft>
                      </a:pP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410385109"/>
                  </a:ext>
                </a:extLst>
              </a:tr>
            </a:tbl>
          </a:graphicData>
        </a:graphic>
      </p:graphicFrame>
      <p:pic>
        <p:nvPicPr>
          <p:cNvPr id="20" name="圖片 19"/>
          <p:cNvPicPr/>
          <p:nvPr/>
        </p:nvPicPr>
        <p:blipFill>
          <a:blip r:embed="rId3"/>
          <a:stretch>
            <a:fillRect/>
          </a:stretch>
        </p:blipFill>
        <p:spPr>
          <a:xfrm>
            <a:off x="6272786" y="3857486"/>
            <a:ext cx="4925258" cy="2040393"/>
          </a:xfrm>
          <a:prstGeom prst="rect">
            <a:avLst/>
          </a:prstGeom>
        </p:spPr>
      </p:pic>
      <p:pic>
        <p:nvPicPr>
          <p:cNvPr id="3" name="圖片 2"/>
          <p:cNvPicPr>
            <a:picLocks noChangeAspect="1"/>
          </p:cNvPicPr>
          <p:nvPr/>
        </p:nvPicPr>
        <p:blipFill>
          <a:blip r:embed="rId4"/>
          <a:stretch>
            <a:fillRect/>
          </a:stretch>
        </p:blipFill>
        <p:spPr>
          <a:xfrm>
            <a:off x="1098563" y="3857480"/>
            <a:ext cx="4925259" cy="2040399"/>
          </a:xfrm>
          <a:prstGeom prst="rect">
            <a:avLst/>
          </a:prstGeom>
        </p:spPr>
      </p:pic>
    </p:spTree>
    <p:extLst>
      <p:ext uri="{BB962C8B-B14F-4D97-AF65-F5344CB8AC3E}">
        <p14:creationId xmlns:p14="http://schemas.microsoft.com/office/powerpoint/2010/main" val="306819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7170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模糊規則建立與推</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35723" y="1896797"/>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YL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圓角矩形 5"/>
          <p:cNvSpPr/>
          <p:nvPr/>
        </p:nvSpPr>
        <p:spPr>
          <a:xfrm>
            <a:off x="1235723" y="2630479"/>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YM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3" y="3364161"/>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YH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3" y="4097843"/>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YL and </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SH</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TL</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5083700" y="4762877"/>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1" name="矩形 10"/>
          <p:cNvSpPr/>
          <p:nvPr/>
        </p:nvSpPr>
        <p:spPr>
          <a:xfrm>
            <a:off x="5083700" y="4947543"/>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2" name="矩形 11"/>
          <p:cNvSpPr/>
          <p:nvPr/>
        </p:nvSpPr>
        <p:spPr>
          <a:xfrm>
            <a:off x="5083700" y="5125685"/>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4" name="矩形 13"/>
          <p:cNvSpPr/>
          <p:nvPr/>
        </p:nvSpPr>
        <p:spPr>
          <a:xfrm>
            <a:off x="5083700" y="5125685"/>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5" name="矩形 14"/>
          <p:cNvSpPr/>
          <p:nvPr/>
        </p:nvSpPr>
        <p:spPr>
          <a:xfrm>
            <a:off x="5083700" y="5303827"/>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Tree>
    <p:extLst>
      <p:ext uri="{BB962C8B-B14F-4D97-AF65-F5344CB8AC3E}">
        <p14:creationId xmlns:p14="http://schemas.microsoft.com/office/powerpoint/2010/main" val="4097982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7170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模糊規則建立與推</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627385722"/>
              </p:ext>
            </p:extLst>
          </p:nvPr>
        </p:nvGraphicFramePr>
        <p:xfrm>
          <a:off x="1542287" y="2602326"/>
          <a:ext cx="9107426" cy="2830131"/>
        </p:xfrm>
        <a:graphic>
          <a:graphicData uri="http://schemas.openxmlformats.org/drawingml/2006/table">
            <a:tbl>
              <a:tblPr firstRow="1" firstCol="1" bandRow="1">
                <a:tableStyleId>{5C22544A-7EE6-4342-B048-85BDC9FD1C3A}</a:tableStyleId>
              </a:tblPr>
              <a:tblGrid>
                <a:gridCol w="1135452">
                  <a:extLst>
                    <a:ext uri="{9D8B030D-6E8A-4147-A177-3AD203B41FA5}">
                      <a16:colId xmlns:a16="http://schemas.microsoft.com/office/drawing/2014/main" val="3348240172"/>
                    </a:ext>
                  </a:extLst>
                </a:gridCol>
                <a:gridCol w="1135452">
                  <a:extLst>
                    <a:ext uri="{9D8B030D-6E8A-4147-A177-3AD203B41FA5}">
                      <a16:colId xmlns:a16="http://schemas.microsoft.com/office/drawing/2014/main" val="768506932"/>
                    </a:ext>
                  </a:extLst>
                </a:gridCol>
                <a:gridCol w="1135452">
                  <a:extLst>
                    <a:ext uri="{9D8B030D-6E8A-4147-A177-3AD203B41FA5}">
                      <a16:colId xmlns:a16="http://schemas.microsoft.com/office/drawing/2014/main" val="2255387314"/>
                    </a:ext>
                  </a:extLst>
                </a:gridCol>
                <a:gridCol w="1140214">
                  <a:extLst>
                    <a:ext uri="{9D8B030D-6E8A-4147-A177-3AD203B41FA5}">
                      <a16:colId xmlns:a16="http://schemas.microsoft.com/office/drawing/2014/main" val="3166236808"/>
                    </a:ext>
                  </a:extLst>
                </a:gridCol>
                <a:gridCol w="1140214">
                  <a:extLst>
                    <a:ext uri="{9D8B030D-6E8A-4147-A177-3AD203B41FA5}">
                      <a16:colId xmlns:a16="http://schemas.microsoft.com/office/drawing/2014/main" val="2582706751"/>
                    </a:ext>
                  </a:extLst>
                </a:gridCol>
                <a:gridCol w="1140214">
                  <a:extLst>
                    <a:ext uri="{9D8B030D-6E8A-4147-A177-3AD203B41FA5}">
                      <a16:colId xmlns:a16="http://schemas.microsoft.com/office/drawing/2014/main" val="646302367"/>
                    </a:ext>
                  </a:extLst>
                </a:gridCol>
                <a:gridCol w="1140214">
                  <a:extLst>
                    <a:ext uri="{9D8B030D-6E8A-4147-A177-3AD203B41FA5}">
                      <a16:colId xmlns:a16="http://schemas.microsoft.com/office/drawing/2014/main" val="686171012"/>
                    </a:ext>
                  </a:extLst>
                </a:gridCol>
                <a:gridCol w="1140214">
                  <a:extLst>
                    <a:ext uri="{9D8B030D-6E8A-4147-A177-3AD203B41FA5}">
                      <a16:colId xmlns:a16="http://schemas.microsoft.com/office/drawing/2014/main" val="4256308428"/>
                    </a:ext>
                  </a:extLst>
                </a:gridCol>
              </a:tblGrid>
              <a:tr h="569747">
                <a:tc rowSpan="2" gridSpan="2">
                  <a:txBody>
                    <a:bodyPr/>
                    <a:lstStyle/>
                    <a:p>
                      <a:pPr algn="ctr">
                        <a:spcAft>
                          <a:spcPts val="0"/>
                        </a:spcAft>
                      </a:pPr>
                      <a:r>
                        <a:rPr lang="en-US" sz="2200" kern="100">
                          <a:effectLst/>
                        </a:rPr>
                        <a:t> </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rowSpan="2" hMerge="1">
                  <a:txBody>
                    <a:bodyPr/>
                    <a:lstStyle/>
                    <a:p>
                      <a:endParaRPr lang="zh-TW" altLang="en-US"/>
                    </a:p>
                  </a:txBody>
                  <a:tcPr/>
                </a:tc>
                <a:tc gridSpan="6">
                  <a:txBody>
                    <a:bodyPr/>
                    <a:lstStyle/>
                    <a:p>
                      <a:pPr algn="ctr">
                        <a:spcAft>
                          <a:spcPts val="0"/>
                        </a:spcAft>
                      </a:pPr>
                      <a:r>
                        <a:rPr lang="en-US" sz="2200" kern="100" dirty="0" smtClean="0">
                          <a:effectLst/>
                        </a:rPr>
                        <a:t>Y</a:t>
                      </a:r>
                      <a:r>
                        <a:rPr lang="en-US" altLang="zh-TW" sz="2200" kern="100" dirty="0" smtClean="0">
                          <a:effectLst/>
                        </a:rPr>
                        <a:t>/</a:t>
                      </a:r>
                      <a:r>
                        <a:rPr lang="zh-TW" altLang="en-US" sz="2200" kern="100" dirty="0" smtClean="0">
                          <a:effectLst/>
                        </a:rPr>
                        <a:t>行進速度</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endParaRPr lang="zh-TW" altLang="en-US"/>
                    </a:p>
                  </a:txBody>
                  <a:tcPr/>
                </a:tc>
                <a:tc hMerge="1">
                  <a:txBody>
                    <a:bodyPr/>
                    <a:lstStyle/>
                    <a:p>
                      <a:endParaRPr lang="zh-TW" altLang="en-US"/>
                    </a:p>
                  </a:txBody>
                  <a:tcPr/>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229541038"/>
                  </a:ext>
                </a:extLst>
              </a:tr>
              <a:tr h="569747">
                <a:tc gridSpan="2" vMerge="1">
                  <a:txBody>
                    <a:bodyPr/>
                    <a:lstStyle/>
                    <a:p>
                      <a:endParaRPr lang="zh-TW" altLang="en-US"/>
                    </a:p>
                  </a:txBody>
                  <a:tcPr/>
                </a:tc>
                <a:tc hMerge="1" vMerge="1">
                  <a:txBody>
                    <a:bodyPr/>
                    <a:lstStyle/>
                    <a:p>
                      <a:endParaRPr lang="zh-TW" altLang="en-US"/>
                    </a:p>
                  </a:txBody>
                  <a:tcPr/>
                </a:tc>
                <a:tc>
                  <a:txBody>
                    <a:bodyPr/>
                    <a:lstStyle/>
                    <a:p>
                      <a:pPr algn="ctr">
                        <a:spcAft>
                          <a:spcPts val="0"/>
                        </a:spcAft>
                      </a:pPr>
                      <a:r>
                        <a:rPr lang="en-US" sz="2200" kern="100" dirty="0" smtClean="0">
                          <a:effectLst/>
                        </a:rPr>
                        <a:t>YL</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YM</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YH</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YL</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YM</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YH</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3458262950"/>
                  </a:ext>
                </a:extLst>
              </a:tr>
              <a:tr h="569747">
                <a:tc rowSpan="3">
                  <a:txBody>
                    <a:bodyPr/>
                    <a:lstStyle/>
                    <a:p>
                      <a:pPr algn="ctr">
                        <a:spcAft>
                          <a:spcPts val="0"/>
                        </a:spcAft>
                      </a:pPr>
                      <a:endPar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endPar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Yaw</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YawL</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T</a:t>
                      </a:r>
                      <a:r>
                        <a:rPr lang="en-US" altLang="zh-TW" sz="2200" kern="100" dirty="0" smtClean="0">
                          <a:effectLst/>
                        </a:rPr>
                        <a: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410948722"/>
                  </a:ext>
                </a:extLst>
              </a:tr>
              <a:tr h="551143">
                <a:tc vMerge="1">
                  <a:txBody>
                    <a:bodyPr/>
                    <a:lstStyle/>
                    <a:p>
                      <a:endParaRPr lang="zh-TW" altLang="en-US"/>
                    </a:p>
                  </a:txBody>
                  <a:tcPr/>
                </a:tc>
                <a:tc>
                  <a:txBody>
                    <a:bodyPr/>
                    <a:lstStyle/>
                    <a:p>
                      <a:pPr algn="ctr">
                        <a:spcAft>
                          <a:spcPts val="0"/>
                        </a:spcAft>
                      </a:pPr>
                      <a:r>
                        <a:rPr lang="en-US" sz="2200" kern="100">
                          <a:effectLst/>
                        </a:rPr>
                        <a:t>YawM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a:effectLst/>
                        </a:rPr>
                        <a:t>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extLst>
                  <a:ext uri="{0D108BD9-81ED-4DB2-BD59-A6C34878D82A}">
                    <a16:rowId xmlns:a16="http://schemas.microsoft.com/office/drawing/2014/main" val="2390800460"/>
                  </a:ext>
                </a:extLst>
              </a:tr>
              <a:tr h="569747">
                <a:tc vMerge="1">
                  <a:txBody>
                    <a:bodyPr/>
                    <a:lstStyle/>
                    <a:p>
                      <a:endParaRPr lang="zh-TW" altLang="en-US"/>
                    </a:p>
                  </a:txBody>
                  <a:tcPr/>
                </a:tc>
                <a:tc>
                  <a:txBody>
                    <a:bodyPr/>
                    <a:lstStyle/>
                    <a:p>
                      <a:pPr algn="ctr">
                        <a:spcAft>
                          <a:spcPts val="0"/>
                        </a:spcAft>
                      </a:pPr>
                      <a:r>
                        <a:rPr lang="en-US" sz="2200" kern="100">
                          <a:effectLst/>
                        </a:rPr>
                        <a:t>YawH</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T</a:t>
                      </a:r>
                      <a:r>
                        <a:rPr lang="en-US" altLang="zh-TW" sz="2200" kern="100" dirty="0" smtClean="0">
                          <a:effectLst/>
                        </a:rPr>
                        <a: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extLst>
                  <a:ext uri="{0D108BD9-81ED-4DB2-BD59-A6C34878D82A}">
                    <a16:rowId xmlns:a16="http://schemas.microsoft.com/office/drawing/2014/main" val="2069368829"/>
                  </a:ext>
                </a:extLst>
              </a:tr>
            </a:tbl>
          </a:graphicData>
        </a:graphic>
      </p:graphicFrame>
    </p:spTree>
    <p:extLst>
      <p:ext uri="{BB962C8B-B14F-4D97-AF65-F5344CB8AC3E}">
        <p14:creationId xmlns:p14="http://schemas.microsoft.com/office/powerpoint/2010/main" val="3458474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45184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決定解模糊化</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564907" y="2280183"/>
            <a:ext cx="1699501" cy="477054"/>
          </a:xfrm>
          <a:prstGeom prst="rect">
            <a:avLst/>
          </a:prstGeom>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重心法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 name="圖片 1"/>
          <p:cNvPicPr>
            <a:picLocks noChangeAspect="1"/>
          </p:cNvPicPr>
          <p:nvPr/>
        </p:nvPicPr>
        <p:blipFill>
          <a:blip r:embed="rId3"/>
          <a:stretch>
            <a:fillRect/>
          </a:stretch>
        </p:blipFill>
        <p:spPr>
          <a:xfrm>
            <a:off x="3461645" y="1892606"/>
            <a:ext cx="7155800" cy="4663844"/>
          </a:xfrm>
          <a:prstGeom prst="rect">
            <a:avLst/>
          </a:prstGeom>
        </p:spPr>
      </p:pic>
      <p:sp>
        <p:nvSpPr>
          <p:cNvPr id="6" name="矩形 5"/>
          <p:cNvSpPr/>
          <p:nvPr/>
        </p:nvSpPr>
        <p:spPr>
          <a:xfrm>
            <a:off x="10617445" y="6187118"/>
            <a:ext cx="1736286" cy="369332"/>
          </a:xfrm>
          <a:prstGeom prst="rect">
            <a:avLst/>
          </a:prstGeom>
        </p:spPr>
        <p:txBody>
          <a:bodyPr wrap="square">
            <a:spAutoFit/>
          </a:bodyPr>
          <a:lstStyle/>
          <a:p>
            <a:r>
              <a:rPr lang="zh-TW" altLang="en-US" b="1" dirty="0" smtClean="0">
                <a:solidFill>
                  <a:schemeClr val="bg1"/>
                </a:solidFill>
                <a:latin typeface="Arial Black" panose="020B0604020202020204" pitchFamily="34" charset="0"/>
                <a:ea typeface="PingFang TC Semibold" panose="020B0400000000000000" pitchFamily="34" charset="-120"/>
              </a:rPr>
              <a:t>不明資料來源</a:t>
            </a:r>
            <a:endParaRPr lang="zh-TW" altLang="en-US" dirty="0"/>
          </a:p>
        </p:txBody>
      </p:sp>
    </p:spTree>
    <p:extLst>
      <p:ext uri="{BB962C8B-B14F-4D97-AF65-F5344CB8AC3E}">
        <p14:creationId xmlns:p14="http://schemas.microsoft.com/office/powerpoint/2010/main" val="2080839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45184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決定解模糊化</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564907" y="2280183"/>
            <a:ext cx="1699501" cy="477054"/>
          </a:xfrm>
          <a:prstGeom prst="rect">
            <a:avLst/>
          </a:prstGeom>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重心法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a:blip r:embed="rId3"/>
          <a:stretch>
            <a:fillRect/>
          </a:stretch>
        </p:blipFill>
        <p:spPr>
          <a:xfrm>
            <a:off x="3461645" y="1829405"/>
            <a:ext cx="6227064" cy="4713301"/>
          </a:xfrm>
          <a:prstGeom prst="rect">
            <a:avLst/>
          </a:prstGeom>
        </p:spPr>
      </p:pic>
      <p:sp>
        <p:nvSpPr>
          <p:cNvPr id="5" name="矩形 4"/>
          <p:cNvSpPr/>
          <p:nvPr/>
        </p:nvSpPr>
        <p:spPr>
          <a:xfrm>
            <a:off x="9688709" y="6173374"/>
            <a:ext cx="1569660" cy="369332"/>
          </a:xfrm>
          <a:prstGeom prst="rect">
            <a:avLst/>
          </a:prstGeom>
        </p:spPr>
        <p:txBody>
          <a:bodyPr wrap="none">
            <a:spAutoFit/>
          </a:bodyPr>
          <a:lstStyle/>
          <a:p>
            <a:r>
              <a:rPr lang="zh-TW" altLang="en-US" b="1" dirty="0" smtClean="0">
                <a:solidFill>
                  <a:schemeClr val="bg1"/>
                </a:solidFill>
                <a:latin typeface="Arial Black" panose="020B0604020202020204" pitchFamily="34" charset="0"/>
                <a:ea typeface="PingFang TC Semibold" panose="020B0400000000000000" pitchFamily="34" charset="-120"/>
              </a:rPr>
              <a:t>不明資料來源</a:t>
            </a:r>
            <a:endParaRPr lang="zh-TW" altLang="en-US" dirty="0"/>
          </a:p>
        </p:txBody>
      </p:sp>
    </p:spTree>
    <p:extLst>
      <p:ext uri="{BB962C8B-B14F-4D97-AF65-F5344CB8AC3E}">
        <p14:creationId xmlns:p14="http://schemas.microsoft.com/office/powerpoint/2010/main" val="375682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436693"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Advantage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147907" y="1758686"/>
            <a:ext cx="7624815" cy="2403641"/>
            <a:chOff x="1235722" y="2398766"/>
            <a:chExt cx="7624815" cy="2403641"/>
          </a:xfrm>
        </p:grpSpPr>
        <p:sp>
          <p:nvSpPr>
            <p:cNvPr id="4" name="圓角矩形 3"/>
            <p:cNvSpPr/>
            <p:nvPr/>
          </p:nvSpPr>
          <p:spPr>
            <a:xfrm>
              <a:off x="1235724" y="239876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簡化系統複雜</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性</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35722" y="331955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可用於非線性</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時變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模型不完全的系統上</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圓角矩形 5"/>
            <p:cNvSpPr/>
            <p:nvPr/>
          </p:nvSpPr>
          <p:spPr>
            <a:xfrm>
              <a:off x="1235722" y="42403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語言式控制</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不必建立完整數學模式</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可將專家知識轉換成模糊控制</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3156519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95968"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6340197" cy="754053"/>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描述 </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在駕駛座出危險行為時及時提供警報</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並回報警示至物流系統</a:t>
            </a:r>
            <a:endParaRPr lang="en-US" altLang="zh-TW" sz="2500"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2164307"/>
            <a:ext cx="1494320"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需</a:t>
            </a:r>
            <a:r>
              <a:rPr lang="zh-TW" altLang="en-US" sz="2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求</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4" name="群組 13"/>
          <p:cNvGrpSpPr/>
          <p:nvPr/>
        </p:nvGrpSpPr>
        <p:grpSpPr>
          <a:xfrm>
            <a:off x="686529" y="2866303"/>
            <a:ext cx="10818943" cy="2407587"/>
            <a:chOff x="745965" y="2866303"/>
            <a:chExt cx="10818943" cy="2407587"/>
          </a:xfrm>
        </p:grpSpPr>
        <p:grpSp>
          <p:nvGrpSpPr>
            <p:cNvPr id="8" name="群組 7"/>
            <p:cNvGrpSpPr/>
            <p:nvPr/>
          </p:nvGrpSpPr>
          <p:grpSpPr>
            <a:xfrm>
              <a:off x="745965" y="2866303"/>
              <a:ext cx="2826415" cy="2394421"/>
              <a:chOff x="371061" y="2866303"/>
              <a:chExt cx="2826415" cy="2394421"/>
            </a:xfrm>
          </p:grpSpPr>
          <p:sp>
            <p:nvSpPr>
              <p:cNvPr id="2" name="矩形 1"/>
              <p:cNvSpPr/>
              <p:nvPr/>
            </p:nvSpPr>
            <p:spPr>
              <a:xfrm>
                <a:off x="371061" y="2866303"/>
                <a:ext cx="2826415" cy="646331"/>
              </a:xfrm>
              <a:prstGeom prst="rect">
                <a:avLst/>
              </a:prstGeom>
            </p:spPr>
            <p:txBody>
              <a:bodyPr wrap="none">
                <a:spAutoFit/>
              </a:bodyPr>
              <a:lstStyle/>
              <a:p>
                <a:pPr algn="ctr" fontAlgn="ctr">
                  <a:buClr>
                    <a:srgbClr val="003399"/>
                  </a:buClr>
                  <a:buSzPct val="75000"/>
                  <a:defRPr/>
                </a:pP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快速的反應危險</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行為</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algn="ctr" fontAlgn="ctr">
                  <a:buClr>
                    <a:srgbClr val="003399"/>
                  </a:buClr>
                  <a:buSzPct val="75000"/>
                  <a:defRPr/>
                </a:pP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及時提醒</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供駕駛人修正</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26" name="Picture 2" descr="Clock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728" y="3903964"/>
                <a:ext cx="1356760" cy="1356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4626813" y="2866303"/>
              <a:ext cx="2980303" cy="2407587"/>
              <a:chOff x="4567377" y="2866303"/>
              <a:chExt cx="2980303" cy="2407587"/>
            </a:xfrm>
          </p:grpSpPr>
          <p:sp>
            <p:nvSpPr>
              <p:cNvPr id="3" name="矩形 2"/>
              <p:cNvSpPr/>
              <p:nvPr/>
            </p:nvSpPr>
            <p:spPr>
              <a:xfrm>
                <a:off x="4567377" y="2866303"/>
                <a:ext cx="2980303" cy="646331"/>
              </a:xfrm>
              <a:prstGeom prst="rect">
                <a:avLst/>
              </a:prstGeom>
            </p:spPr>
            <p:txBody>
              <a:bodyPr wrap="none">
                <a:spAutoFit/>
              </a:bodyPr>
              <a:lstStyle/>
              <a:p>
                <a:pPr algn="ct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高精</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準</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度</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algn="ctr" fontAlgn="ctr">
                  <a:buClr>
                    <a:srgbClr val="003399"/>
                  </a:buClr>
                  <a:buSzPct val="75000"/>
                  <a:defRPr/>
                </a:pP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低</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誤報率</a:t>
                </a:r>
                <a:r>
                  <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降低駕駛人困擾</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28" name="Picture 4" descr="Accuracy premiu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982" y="3890798"/>
                <a:ext cx="1383092" cy="13830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p:cNvGrpSpPr/>
            <p:nvPr/>
          </p:nvGrpSpPr>
          <p:grpSpPr>
            <a:xfrm>
              <a:off x="8661549" y="2866303"/>
              <a:ext cx="2903359" cy="2366807"/>
              <a:chOff x="8917581" y="2866303"/>
              <a:chExt cx="2903359" cy="2366807"/>
            </a:xfrm>
          </p:grpSpPr>
          <p:sp>
            <p:nvSpPr>
              <p:cNvPr id="5" name="矩形 4"/>
              <p:cNvSpPr/>
              <p:nvPr/>
            </p:nvSpPr>
            <p:spPr>
              <a:xfrm>
                <a:off x="8917581" y="2866303"/>
                <a:ext cx="2903359" cy="646331"/>
              </a:xfrm>
              <a:prstGeom prst="rect">
                <a:avLst/>
              </a:prstGeom>
            </p:spPr>
            <p:txBody>
              <a:bodyPr wrap="none">
                <a:spAutoFit/>
              </a:bodyPr>
              <a:lstStyle/>
              <a:p>
                <a:pPr algn="ct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回報</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記錄功能</a:t>
                </a:r>
                <a:endPar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a:p>
                <a:pPr algn="ctr" fontAlgn="ctr">
                  <a:buClr>
                    <a:srgbClr val="003399"/>
                  </a:buClr>
                  <a:buSzPct val="75000"/>
                  <a:defRPr/>
                </a:pP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提供管理</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人員與駕駛</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溝通</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sz="2500"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30" name="Picture 6" descr="Chat free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494" y="3931578"/>
                <a:ext cx="1301532" cy="130153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96638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5997155"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000" b="1" noProof="0" dirty="0" err="1"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mplement</a:t>
            </a: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On STM32</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3136103" y="2192076"/>
            <a:ext cx="5919794" cy="3120651"/>
            <a:chOff x="2257820" y="2192076"/>
            <a:chExt cx="5919794" cy="3120651"/>
          </a:xfrm>
        </p:grpSpPr>
        <p:graphicFrame>
          <p:nvGraphicFramePr>
            <p:cNvPr id="4" name="物件 3"/>
            <p:cNvGraphicFramePr>
              <a:graphicFrameLocks noChangeAspect="1"/>
            </p:cNvGraphicFramePr>
            <p:nvPr>
              <p:extLst>
                <p:ext uri="{D42A27DB-BD31-4B8C-83A1-F6EECF244321}">
                  <p14:modId xmlns:p14="http://schemas.microsoft.com/office/powerpoint/2010/main" val="429058852"/>
                </p:ext>
              </p:extLst>
            </p:nvPr>
          </p:nvGraphicFramePr>
          <p:xfrm>
            <a:off x="2257820" y="2192076"/>
            <a:ext cx="2581359" cy="1041645"/>
          </p:xfrm>
          <a:graphic>
            <a:graphicData uri="http://schemas.openxmlformats.org/presentationml/2006/ole">
              <mc:AlternateContent xmlns:mc="http://schemas.openxmlformats.org/markup-compatibility/2006">
                <mc:Choice xmlns:v="urn:schemas-microsoft-com:vml" Requires="v">
                  <p:oleObj spid="_x0000_s14557" name="封裝程式殼層物件" showAsIcon="1" r:id="rId3" imgW="1621440" imgH="654480" progId="Package">
                    <p:embed/>
                  </p:oleObj>
                </mc:Choice>
                <mc:Fallback>
                  <p:oleObj name="封裝程式殼層物件" showAsIcon="1" r:id="rId3" imgW="1621440" imgH="654480" progId="Package">
                    <p:embed/>
                    <p:pic>
                      <p:nvPicPr>
                        <p:cNvPr id="0" name=""/>
                        <p:cNvPicPr/>
                        <p:nvPr/>
                      </p:nvPicPr>
                      <p:blipFill>
                        <a:blip r:embed="rId4"/>
                        <a:stretch>
                          <a:fillRect/>
                        </a:stretch>
                      </p:blipFill>
                      <p:spPr>
                        <a:xfrm>
                          <a:off x="2257820" y="2192076"/>
                          <a:ext cx="2581359" cy="1041645"/>
                        </a:xfrm>
                        <a:prstGeom prst="rect">
                          <a:avLst/>
                        </a:prstGeom>
                        <a:solidFill>
                          <a:schemeClr val="bg1"/>
                        </a:solidFill>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164779683"/>
                </p:ext>
              </p:extLst>
            </p:nvPr>
          </p:nvGraphicFramePr>
          <p:xfrm>
            <a:off x="6458394" y="4271081"/>
            <a:ext cx="1259076" cy="1041645"/>
          </p:xfrm>
          <a:graphic>
            <a:graphicData uri="http://schemas.openxmlformats.org/presentationml/2006/ole">
              <mc:AlternateContent xmlns:mc="http://schemas.openxmlformats.org/markup-compatibility/2006">
                <mc:Choice xmlns:v="urn:schemas-microsoft-com:vml" Requires="v">
                  <p:oleObj spid="_x0000_s14558" name="封裝程式殼層物件" showAsIcon="1" r:id="rId5" imgW="791280" imgH="654480" progId="Package">
                    <p:embed/>
                  </p:oleObj>
                </mc:Choice>
                <mc:Fallback>
                  <p:oleObj name="封裝程式殼層物件" showAsIcon="1" r:id="rId5" imgW="791280" imgH="654480" progId="Package">
                    <p:embed/>
                    <p:pic>
                      <p:nvPicPr>
                        <p:cNvPr id="0" name=""/>
                        <p:cNvPicPr/>
                        <p:nvPr/>
                      </p:nvPicPr>
                      <p:blipFill>
                        <a:blip r:embed="rId6"/>
                        <a:stretch>
                          <a:fillRect/>
                        </a:stretch>
                      </p:blipFill>
                      <p:spPr>
                        <a:xfrm>
                          <a:off x="6458394" y="4271081"/>
                          <a:ext cx="1259076" cy="1041645"/>
                        </a:xfrm>
                        <a:prstGeom prst="rect">
                          <a:avLst/>
                        </a:prstGeom>
                        <a:solidFill>
                          <a:schemeClr val="bg1"/>
                        </a:solidFill>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1123385127"/>
                </p:ext>
              </p:extLst>
            </p:nvPr>
          </p:nvGraphicFramePr>
          <p:xfrm>
            <a:off x="5998250" y="2192076"/>
            <a:ext cx="2179364" cy="1041645"/>
          </p:xfrm>
          <a:graphic>
            <a:graphicData uri="http://schemas.openxmlformats.org/presentationml/2006/ole">
              <mc:AlternateContent xmlns:mc="http://schemas.openxmlformats.org/markup-compatibility/2006">
                <mc:Choice xmlns:v="urn:schemas-microsoft-com:vml" Requires="v">
                  <p:oleObj spid="_x0000_s14559" name="封裝程式殼層物件" showAsIcon="1" r:id="rId7" imgW="1367640" imgH="654480" progId="Package">
                    <p:embed/>
                  </p:oleObj>
                </mc:Choice>
                <mc:Fallback>
                  <p:oleObj name="封裝程式殼層物件" showAsIcon="1" r:id="rId7" imgW="1367640" imgH="654480" progId="Package">
                    <p:embed/>
                    <p:pic>
                      <p:nvPicPr>
                        <p:cNvPr id="0" name=""/>
                        <p:cNvPicPr/>
                        <p:nvPr/>
                      </p:nvPicPr>
                      <p:blipFill>
                        <a:blip r:embed="rId8"/>
                        <a:stretch>
                          <a:fillRect/>
                        </a:stretch>
                      </p:blipFill>
                      <p:spPr>
                        <a:xfrm>
                          <a:off x="5998250" y="2192076"/>
                          <a:ext cx="2179364" cy="1041645"/>
                        </a:xfrm>
                        <a:prstGeom prst="rect">
                          <a:avLst/>
                        </a:prstGeom>
                        <a:solidFill>
                          <a:schemeClr val="bg1"/>
                        </a:solidFill>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205267778"/>
                </p:ext>
              </p:extLst>
            </p:nvPr>
          </p:nvGraphicFramePr>
          <p:xfrm>
            <a:off x="3074449" y="4271082"/>
            <a:ext cx="948100" cy="1041645"/>
          </p:xfrm>
          <a:graphic>
            <a:graphicData uri="http://schemas.openxmlformats.org/presentationml/2006/ole">
              <mc:AlternateContent xmlns:mc="http://schemas.openxmlformats.org/markup-compatibility/2006">
                <mc:Choice xmlns:v="urn:schemas-microsoft-com:vml" Requires="v">
                  <p:oleObj spid="_x0000_s14560" name="封裝程式殼層物件" showAsIcon="1" r:id="rId9" imgW="595800" imgH="654480" progId="Package">
                    <p:embed/>
                  </p:oleObj>
                </mc:Choice>
                <mc:Fallback>
                  <p:oleObj name="封裝程式殼層物件" showAsIcon="1" r:id="rId9" imgW="595800" imgH="654480" progId="Package">
                    <p:embed/>
                    <p:pic>
                      <p:nvPicPr>
                        <p:cNvPr id="0" name=""/>
                        <p:cNvPicPr/>
                        <p:nvPr/>
                      </p:nvPicPr>
                      <p:blipFill>
                        <a:blip r:embed="rId10"/>
                        <a:stretch>
                          <a:fillRect/>
                        </a:stretch>
                      </p:blipFill>
                      <p:spPr>
                        <a:xfrm>
                          <a:off x="3074449" y="4271082"/>
                          <a:ext cx="948100" cy="1041645"/>
                        </a:xfrm>
                        <a:prstGeom prst="rect">
                          <a:avLst/>
                        </a:prstGeom>
                        <a:solidFill>
                          <a:srgbClr val="FFFFFF"/>
                        </a:solidFill>
                      </p:spPr>
                    </p:pic>
                  </p:oleObj>
                </mc:Fallback>
              </mc:AlternateContent>
            </a:graphicData>
          </a:graphic>
        </p:graphicFrame>
      </p:grpSp>
    </p:spTree>
    <p:extLst>
      <p:ext uri="{BB962C8B-B14F-4D97-AF65-F5344CB8AC3E}">
        <p14:creationId xmlns:p14="http://schemas.microsoft.com/office/powerpoint/2010/main" val="3626332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04790"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t>
            </a: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isk</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248125"/>
            <a:ext cx="9065868"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風險描述</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耗時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上計算還是可能會有過慢的問題</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精確度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精確度提升不易</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3" y="2427032"/>
            <a:ext cx="9065868" cy="1585049"/>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風險處置</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耗時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將急煞車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急減速</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直接套用簡單的明確邏輯</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精確度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目前沒有提升的方法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模糊邏輯可以套用在雲端運算的邏輯上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將激勵函數的形式改為模糊邏輯判斷</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p>
          <a:p>
            <a:pPr lvl="0"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神經網路可以有更好的準確度</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7" name="矩形 6"/>
          <p:cNvSpPr/>
          <p:nvPr/>
        </p:nvSpPr>
        <p:spPr>
          <a:xfrm>
            <a:off x="1235723" y="4159937"/>
            <a:ext cx="9065868"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後續目標</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marR="0" lvl="0" algn="l" defTabSz="914400" rtl="0" eaLnBrk="1" fontAlgn="ctr" latinLnBrk="0" hangingPunct="1">
              <a:lnSpc>
                <a:spcPct val="100000"/>
              </a:lnSpc>
              <a:spcBef>
                <a:spcPts val="0"/>
              </a:spcBef>
              <a:spcAft>
                <a:spcPts val="0"/>
              </a:spcAft>
              <a:buClr>
                <a:srgbClr val="003399"/>
              </a:buClr>
              <a:buSzPct val="75000"/>
              <a:tabLst/>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目前把幾個行為的邏輯規則都定義好了</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梯形的模糊物件也寫成了函式</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其他行為之後可以直接繼承物件</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30709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3644331"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K-Nearest-Neighbor</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6394995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61555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K-Nearest-Neighbor</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3" y="1248125"/>
            <a:ext cx="7081426" cy="477054"/>
          </a:xfrm>
          <a:prstGeom prst="rect">
            <a:avLst/>
          </a:prstGeom>
        </p:spPr>
        <p:txBody>
          <a:bodyPr wrap="square">
            <a:spAutoFit/>
          </a:bodyPr>
          <a:lstStyle/>
          <a:p>
            <a:pPr fontAlgn="ctr">
              <a:buClr>
                <a:srgbClr val="003399"/>
              </a:buClr>
              <a:buSzPct val="75000"/>
              <a:defRPr/>
            </a:pPr>
            <a:r>
              <a:rPr lang="en-US" altLang="zh-TW" sz="2500"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kNN</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是一種可用於分類與回歸的無母數統計方法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classification :</a:t>
            </a:r>
          </a:p>
        </p:txBody>
      </p:sp>
      <p:sp>
        <p:nvSpPr>
          <p:cNvPr id="7" name="矩形 6"/>
          <p:cNvSpPr/>
          <p:nvPr/>
        </p:nvSpPr>
        <p:spPr>
          <a:xfrm>
            <a:off x="1235723" y="3015232"/>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regression :</a:t>
            </a:r>
          </a:p>
        </p:txBody>
      </p:sp>
      <p:sp>
        <p:nvSpPr>
          <p:cNvPr id="8" name="圓角矩形 7"/>
          <p:cNvSpPr/>
          <p:nvPr/>
        </p:nvSpPr>
        <p:spPr>
          <a:xfrm>
            <a:off x="1235723" y="245316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輸出為分類族群</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分類依據是由其鄰居的分類做</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多數表決</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來確定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3" y="349228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輸出是該物件的屬性值</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依據</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個最近鄰居的值做平均而得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263763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將待預測目標的特徵丟入訓練好的特徵空間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895" y="1767253"/>
            <a:ext cx="5954668" cy="4686155"/>
          </a:xfrm>
          <a:prstGeom prst="rect">
            <a:avLst/>
          </a:prstGeom>
        </p:spPr>
      </p:pic>
    </p:spTree>
    <p:extLst>
      <p:ext uri="{BB962C8B-B14F-4D97-AF65-F5344CB8AC3E}">
        <p14:creationId xmlns:p14="http://schemas.microsoft.com/office/powerpoint/2010/main" val="5682938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算出待預測目標點與所有訓練點的歐式距離</a:t>
            </a:r>
            <a:endParaRPr lang="en-US" altLang="zh-TW" sz="28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226985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911696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排序出距離</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取前</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個目標</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844" y="1820351"/>
            <a:ext cx="7002278" cy="4668186"/>
          </a:xfrm>
          <a:prstGeom prst="rect">
            <a:avLst/>
          </a:prstGeom>
        </p:spPr>
      </p:pic>
    </p:spTree>
    <p:extLst>
      <p:ext uri="{BB962C8B-B14F-4D97-AF65-F5344CB8AC3E}">
        <p14:creationId xmlns:p14="http://schemas.microsoft.com/office/powerpoint/2010/main" val="10868329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投票算出結果</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3" name="群組 2"/>
          <p:cNvGrpSpPr/>
          <p:nvPr/>
        </p:nvGrpSpPr>
        <p:grpSpPr>
          <a:xfrm>
            <a:off x="788207" y="1861813"/>
            <a:ext cx="10615586" cy="4668186"/>
            <a:chOff x="788276" y="1725179"/>
            <a:chExt cx="10615586" cy="4668186"/>
          </a:xfrm>
        </p:grpSpPr>
        <p:sp>
          <p:nvSpPr>
            <p:cNvPr id="2" name="矩形 1"/>
            <p:cNvSpPr/>
            <p:nvPr/>
          </p:nvSpPr>
          <p:spPr>
            <a:xfrm>
              <a:off x="788276" y="1725179"/>
              <a:ext cx="3613308" cy="466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830181" y="1725179"/>
              <a:ext cx="10573681" cy="4668186"/>
              <a:chOff x="1460664" y="1630321"/>
              <a:chExt cx="10573681" cy="4668186"/>
            </a:xfrm>
          </p:grpSpPr>
          <p:sp>
            <p:nvSpPr>
              <p:cNvPr id="8" name="橢圓 7"/>
              <p:cNvSpPr/>
              <p:nvPr/>
            </p:nvSpPr>
            <p:spPr>
              <a:xfrm>
                <a:off x="1549899" y="1848400"/>
                <a:ext cx="647401" cy="641838"/>
              </a:xfrm>
              <a:prstGeom prst="ellipse">
                <a:avLst/>
              </a:prstGeom>
              <a:solidFill>
                <a:srgbClr val="400051"/>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67" y="1630321"/>
                <a:ext cx="7002278" cy="4668186"/>
              </a:xfrm>
              <a:prstGeom prst="rect">
                <a:avLst/>
              </a:prstGeom>
            </p:spPr>
          </p:pic>
          <p:sp>
            <p:nvSpPr>
              <p:cNvPr id="10" name="橢圓 9"/>
              <p:cNvSpPr/>
              <p:nvPr/>
            </p:nvSpPr>
            <p:spPr>
              <a:xfrm>
                <a:off x="1549898" y="2906407"/>
                <a:ext cx="647401" cy="641838"/>
              </a:xfrm>
              <a:prstGeom prst="ellipse">
                <a:avLst/>
              </a:prstGeom>
              <a:solidFill>
                <a:srgbClr val="1D8F8A"/>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橢圓 10"/>
              <p:cNvSpPr/>
              <p:nvPr/>
            </p:nvSpPr>
            <p:spPr>
              <a:xfrm>
                <a:off x="1549898" y="3964414"/>
                <a:ext cx="647401" cy="641838"/>
              </a:xfrm>
              <a:prstGeom prst="ellipse">
                <a:avLst/>
              </a:prstGeom>
              <a:solidFill>
                <a:srgbClr val="FDE61A"/>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文字方塊 11"/>
              <p:cNvSpPr txBox="1"/>
              <p:nvPr/>
            </p:nvSpPr>
            <p:spPr>
              <a:xfrm>
                <a:off x="2663292" y="1815376"/>
                <a:ext cx="825867" cy="707886"/>
              </a:xfrm>
              <a:prstGeom prst="rect">
                <a:avLst/>
              </a:prstGeom>
              <a:noFill/>
            </p:spPr>
            <p:txBody>
              <a:bodyPr wrap="none" rtlCol="0">
                <a:spAutoFit/>
              </a:bodyPr>
              <a:lstStyle/>
              <a:p>
                <a:r>
                  <a:rPr lang="en-US" altLang="zh-TW" sz="4000" dirty="0" smtClean="0"/>
                  <a:t>X 3</a:t>
                </a:r>
                <a:endParaRPr lang="zh-TW" altLang="en-US" sz="4000" dirty="0"/>
              </a:p>
            </p:txBody>
          </p:sp>
          <p:sp>
            <p:nvSpPr>
              <p:cNvPr id="13" name="文字方塊 12"/>
              <p:cNvSpPr txBox="1"/>
              <p:nvPr/>
            </p:nvSpPr>
            <p:spPr>
              <a:xfrm>
                <a:off x="2663292" y="2873383"/>
                <a:ext cx="825867" cy="707886"/>
              </a:xfrm>
              <a:prstGeom prst="rect">
                <a:avLst/>
              </a:prstGeom>
              <a:noFill/>
            </p:spPr>
            <p:txBody>
              <a:bodyPr wrap="none" rtlCol="0">
                <a:spAutoFit/>
              </a:bodyPr>
              <a:lstStyle/>
              <a:p>
                <a:r>
                  <a:rPr lang="en-US" altLang="zh-TW" sz="4000" dirty="0" smtClean="0"/>
                  <a:t>X 1</a:t>
                </a:r>
                <a:endParaRPr lang="zh-TW" altLang="en-US" sz="4000" dirty="0"/>
              </a:p>
            </p:txBody>
          </p:sp>
          <p:sp>
            <p:nvSpPr>
              <p:cNvPr id="14" name="文字方塊 13"/>
              <p:cNvSpPr txBox="1"/>
              <p:nvPr/>
            </p:nvSpPr>
            <p:spPr>
              <a:xfrm>
                <a:off x="2663292" y="3931390"/>
                <a:ext cx="825867" cy="707886"/>
              </a:xfrm>
              <a:prstGeom prst="rect">
                <a:avLst/>
              </a:prstGeom>
              <a:noFill/>
            </p:spPr>
            <p:txBody>
              <a:bodyPr wrap="none" rtlCol="0">
                <a:spAutoFit/>
              </a:bodyPr>
              <a:lstStyle/>
              <a:p>
                <a:r>
                  <a:rPr lang="en-US" altLang="zh-TW" sz="4000" dirty="0" smtClean="0"/>
                  <a:t>X 1</a:t>
                </a:r>
                <a:endParaRPr lang="zh-TW" altLang="en-US" sz="4000" dirty="0"/>
              </a:p>
            </p:txBody>
          </p:sp>
          <p:sp>
            <p:nvSpPr>
              <p:cNvPr id="15" name="橢圓 14"/>
              <p:cNvSpPr/>
              <p:nvPr/>
            </p:nvSpPr>
            <p:spPr>
              <a:xfrm>
                <a:off x="3992254" y="5095692"/>
                <a:ext cx="647401" cy="641838"/>
              </a:xfrm>
              <a:prstGeom prst="ellipse">
                <a:avLst/>
              </a:prstGeom>
              <a:solidFill>
                <a:srgbClr val="400051"/>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p:cNvSpPr txBox="1"/>
              <p:nvPr/>
            </p:nvSpPr>
            <p:spPr>
              <a:xfrm>
                <a:off x="1460664" y="5095692"/>
                <a:ext cx="2531590" cy="707886"/>
              </a:xfrm>
              <a:prstGeom prst="rect">
                <a:avLst/>
              </a:prstGeom>
              <a:noFill/>
            </p:spPr>
            <p:txBody>
              <a:bodyPr wrap="none" rtlCol="0">
                <a:spAutoFit/>
              </a:bodyPr>
              <a:lstStyle/>
              <a:p>
                <a:r>
                  <a:rPr lang="en-US" altLang="zh-TW" sz="4000" dirty="0" smtClean="0"/>
                  <a:t>Test data = </a:t>
                </a:r>
                <a:endParaRPr lang="zh-TW" altLang="en-US" sz="4000" dirty="0"/>
              </a:p>
            </p:txBody>
          </p:sp>
        </p:grpSp>
      </p:grpSp>
    </p:spTree>
    <p:extLst>
      <p:ext uri="{BB962C8B-B14F-4D97-AF65-F5344CB8AC3E}">
        <p14:creationId xmlns:p14="http://schemas.microsoft.com/office/powerpoint/2010/main" val="25816430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504" y="1683899"/>
            <a:ext cx="4898992" cy="4185312"/>
          </a:xfrm>
          <a:prstGeom prst="rect">
            <a:avLst/>
          </a:prstGeom>
        </p:spPr>
      </p:pic>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467192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a:t>
            </a: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構</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步驟</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4" name="矩形 3"/>
          <p:cNvSpPr/>
          <p:nvPr/>
        </p:nvSpPr>
        <p:spPr>
          <a:xfrm>
            <a:off x="1228087" y="2056665"/>
            <a:ext cx="6008376"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輪流選擇不同維度的軸當分割面</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3754085"/>
            <a:ext cx="8680581"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由垂直分割面座標的中位數做為區隔</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邊放入子樹</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24643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8009180" cy="553998"/>
          </a:xfrm>
          <a:prstGeom prst="rect">
            <a:avLst/>
          </a:prstGeom>
        </p:spPr>
        <p:txBody>
          <a:bodyPr wrap="none">
            <a:spAutoFit/>
          </a:bodyPr>
          <a:lstStyle/>
          <a:p>
            <a:pPr lvl="0" fontAlgn="ctr">
              <a:buClr>
                <a:srgbClr val="003399"/>
              </a:buClr>
              <a:buSzPct val="75000"/>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Demand</a:t>
            </a:r>
            <a:r>
              <a:rPr lang="zh-TW" altLang="en-US"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Analysis – Quickly Response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4" name="群組 3"/>
          <p:cNvGrpSpPr/>
          <p:nvPr/>
        </p:nvGrpSpPr>
        <p:grpSpPr>
          <a:xfrm>
            <a:off x="1228086" y="1185313"/>
            <a:ext cx="6384588" cy="1971196"/>
            <a:chOff x="1228086" y="1185313"/>
            <a:chExt cx="6384588" cy="1971196"/>
          </a:xfrm>
        </p:grpSpPr>
        <p:sp>
          <p:nvSpPr>
            <p:cNvPr id="3" name="矩形 2"/>
            <p:cNvSpPr/>
            <p:nvPr/>
          </p:nvSpPr>
          <p:spPr>
            <a:xfrm>
              <a:off x="1228087" y="1185313"/>
              <a:ext cx="1462901"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why:</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28086" y="1847374"/>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可以及時讓駕駛避免危險</a:t>
              </a:r>
              <a:endParaRPr lang="zh-TW" altLang="en-US" dirty="0"/>
            </a:p>
          </p:txBody>
        </p:sp>
        <p:sp>
          <p:nvSpPr>
            <p:cNvPr id="6" name="圓角矩形 5"/>
            <p:cNvSpPr/>
            <p:nvPr/>
          </p:nvSpPr>
          <p:spPr>
            <a:xfrm>
              <a:off x="1228086" y="2594445"/>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事後提醒</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駕駛人可能會忘</a:t>
              </a:r>
              <a:r>
                <a:rPr lang="zh-TW" altLang="en-US" b="1" dirty="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記</a:t>
              </a:r>
              <a:r>
                <a:rPr lang="zh-TW" altLang="en-US"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是什麼時候的行為</a:t>
              </a:r>
              <a:endParaRPr lang="zh-TW" altLang="en-US" dirty="0"/>
            </a:p>
          </p:txBody>
        </p:sp>
      </p:grpSp>
      <p:grpSp>
        <p:nvGrpSpPr>
          <p:cNvPr id="8" name="群組 7"/>
          <p:cNvGrpSpPr/>
          <p:nvPr/>
        </p:nvGrpSpPr>
        <p:grpSpPr>
          <a:xfrm>
            <a:off x="1228086" y="3341516"/>
            <a:ext cx="6384588" cy="1224125"/>
            <a:chOff x="1228086" y="3341516"/>
            <a:chExt cx="6384588" cy="1224125"/>
          </a:xfrm>
        </p:grpSpPr>
        <p:sp>
          <p:nvSpPr>
            <p:cNvPr id="7" name="矩形 6"/>
            <p:cNvSpPr/>
            <p:nvPr/>
          </p:nvSpPr>
          <p:spPr>
            <a:xfrm>
              <a:off x="1228086" y="3341516"/>
              <a:ext cx="1523815" cy="477054"/>
            </a:xfrm>
            <a:prstGeom prst="rect">
              <a:avLst/>
            </a:prstGeom>
          </p:spPr>
          <p:txBody>
            <a:bodyPr wrap="none">
              <a:spAutoFit/>
            </a:bodyPr>
            <a:lstStyle/>
            <a:p>
              <a:pPr marL="342900" lvl="0" indent="-342900" fontAlgn="ctr">
                <a:buClr>
                  <a:srgbClr val="D75244"/>
                </a:buClr>
                <a:buSzPct val="75000"/>
                <a:buFont typeface="Wingdings" panose="05000000000000000000" pitchFamily="2" charset="2"/>
                <a:buChar char="Ø"/>
                <a:defRPr/>
              </a:pPr>
              <a:r>
                <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How:</a:t>
              </a: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6" y="4003577"/>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rgbClr val="EEEEEE"/>
                  </a:solidFill>
                  <a:latin typeface="Arial Black" panose="020B0604020202020204" pitchFamily="34" charset="0"/>
                  <a:ea typeface="PingFang TC Semibold" panose="020B0400000000000000" pitchFamily="34" charset="-120"/>
                </a:rPr>
                <a:t>EDGE</a:t>
              </a:r>
              <a:r>
                <a:rPr lang="zh-TW" altLang="en-US" b="1" dirty="0" smtClean="0">
                  <a:solidFill>
                    <a:srgbClr val="EEEEEE"/>
                  </a:solidFill>
                  <a:latin typeface="Arial Black" panose="020B0604020202020204" pitchFamily="34" charset="0"/>
                  <a:ea typeface="PingFang TC Semibold" panose="020B0400000000000000" pitchFamily="34" charset="-120"/>
                </a:rPr>
                <a:t> </a:t>
              </a:r>
              <a:r>
                <a:rPr lang="en-US" altLang="zh-TW" b="1" dirty="0" smtClean="0">
                  <a:solidFill>
                    <a:srgbClr val="EEEEEE"/>
                  </a:solidFill>
                  <a:latin typeface="Arial Black" panose="020B0604020202020204" pitchFamily="34" charset="0"/>
                  <a:ea typeface="PingFang TC Semibold" panose="020B0400000000000000" pitchFamily="34" charset="-120"/>
                </a:rPr>
                <a:t>computing</a:t>
              </a:r>
            </a:p>
          </p:txBody>
        </p:sp>
      </p:grpSp>
    </p:spTree>
    <p:extLst>
      <p:ext uri="{BB962C8B-B14F-4D97-AF65-F5344CB8AC3E}">
        <p14:creationId xmlns:p14="http://schemas.microsoft.com/office/powerpoint/2010/main" val="39636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77" y="2226854"/>
            <a:ext cx="9917047" cy="3360129"/>
          </a:xfrm>
          <a:prstGeom prst="rect">
            <a:avLst/>
          </a:prstGeom>
        </p:spPr>
      </p:pic>
      <p:grpSp>
        <p:nvGrpSpPr>
          <p:cNvPr id="9" name="群組 8"/>
          <p:cNvGrpSpPr/>
          <p:nvPr/>
        </p:nvGrpSpPr>
        <p:grpSpPr>
          <a:xfrm>
            <a:off x="3346704" y="2386584"/>
            <a:ext cx="5266944" cy="2980944"/>
            <a:chOff x="3346704" y="2386584"/>
            <a:chExt cx="5266944" cy="2980944"/>
          </a:xfrm>
        </p:grpSpPr>
        <p:cxnSp>
          <p:nvCxnSpPr>
            <p:cNvPr id="6" name="直線接點 5"/>
            <p:cNvCxnSpPr/>
            <p:nvPr/>
          </p:nvCxnSpPr>
          <p:spPr>
            <a:xfrm flipH="1">
              <a:off x="3346704" y="2624328"/>
              <a:ext cx="9144" cy="274320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V="1">
              <a:off x="8202168" y="2386584"/>
              <a:ext cx="411480" cy="9144"/>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grpSp>
        <p:nvGrpSpPr>
          <p:cNvPr id="23" name="群組 22"/>
          <p:cNvGrpSpPr/>
          <p:nvPr/>
        </p:nvGrpSpPr>
        <p:grpSpPr>
          <a:xfrm>
            <a:off x="1331984" y="2944368"/>
            <a:ext cx="6175240" cy="1225296"/>
            <a:chOff x="1331984" y="2944368"/>
            <a:chExt cx="6175240" cy="1225296"/>
          </a:xfrm>
        </p:grpSpPr>
        <p:cxnSp>
          <p:nvCxnSpPr>
            <p:cNvPr id="12" name="直線接點 11"/>
            <p:cNvCxnSpPr/>
            <p:nvPr/>
          </p:nvCxnSpPr>
          <p:spPr>
            <a:xfrm>
              <a:off x="1331984" y="4169664"/>
              <a:ext cx="2014720"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7100316" y="2944368"/>
              <a:ext cx="406908"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grpSp>
        <p:nvGrpSpPr>
          <p:cNvPr id="24" name="群組 23"/>
          <p:cNvGrpSpPr/>
          <p:nvPr/>
        </p:nvGrpSpPr>
        <p:grpSpPr>
          <a:xfrm>
            <a:off x="3355848" y="2944368"/>
            <a:ext cx="6309360" cy="1051560"/>
            <a:chOff x="3355848" y="2944368"/>
            <a:chExt cx="6309360" cy="1051560"/>
          </a:xfrm>
        </p:grpSpPr>
        <p:cxnSp>
          <p:nvCxnSpPr>
            <p:cNvPr id="18" name="直線接點 17"/>
            <p:cNvCxnSpPr/>
            <p:nvPr/>
          </p:nvCxnSpPr>
          <p:spPr>
            <a:xfrm>
              <a:off x="3355848" y="3995928"/>
              <a:ext cx="2057400"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9258300" y="2944368"/>
              <a:ext cx="406908"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建構步驟</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Tree>
    <p:extLst>
      <p:ext uri="{BB962C8B-B14F-4D97-AF65-F5344CB8AC3E}">
        <p14:creationId xmlns:p14="http://schemas.microsoft.com/office/powerpoint/2010/main" val="30524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4" name="矩形 3"/>
          <p:cNvSpPr/>
          <p:nvPr/>
        </p:nvSpPr>
        <p:spPr>
          <a:xfrm>
            <a:off x="1228087" y="2056665"/>
            <a:ext cx="9642383"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從根結點開始</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遞迴依照父節點區分往右子樹還是左子樹走</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2913923"/>
            <a:ext cx="8682185"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記錄所有路徑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到達葉節點之後</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暫定為目前最近點</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1228087" y="3808574"/>
            <a:ext cx="9292768" cy="1246495"/>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從被搜尋節點到目前最近點畫出一個圓</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回溯所有路徑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判斷是否有跟路徑節點中切分出來的平面有交割</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如有交割需搜尋切分節點與另一邊的平面</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並繼續記錄路徑</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5472666"/>
            <a:ext cx="9292768" cy="47705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遞迴全部回溯完畢即完成搜尋</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53192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7" name="矩形 6"/>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6" name="群組 5"/>
          <p:cNvGrpSpPr/>
          <p:nvPr/>
        </p:nvGrpSpPr>
        <p:grpSpPr>
          <a:xfrm>
            <a:off x="1412775" y="2218622"/>
            <a:ext cx="9366450" cy="3600000"/>
            <a:chOff x="1427784" y="2334232"/>
            <a:chExt cx="9366450" cy="3600000"/>
          </a:xfrm>
        </p:grpSpPr>
        <p:pic>
          <p:nvPicPr>
            <p:cNvPr id="2" name="圖片 1"/>
            <p:cNvPicPr>
              <a:picLocks noChangeAspect="1"/>
            </p:cNvPicPr>
            <p:nvPr/>
          </p:nvPicPr>
          <p:blipFill>
            <a:blip r:embed="rId2"/>
            <a:stretch>
              <a:fillRect/>
            </a:stretch>
          </p:blipFill>
          <p:spPr>
            <a:xfrm>
              <a:off x="1427784" y="2334232"/>
              <a:ext cx="3818497" cy="3600000"/>
            </a:xfrm>
            <a:prstGeom prst="rect">
              <a:avLst/>
            </a:prstGeom>
          </p:spPr>
        </p:pic>
        <p:pic>
          <p:nvPicPr>
            <p:cNvPr id="5" name="圖片 4"/>
            <p:cNvPicPr>
              <a:picLocks noChangeAspect="1"/>
            </p:cNvPicPr>
            <p:nvPr/>
          </p:nvPicPr>
          <p:blipFill>
            <a:blip r:embed="rId3"/>
            <a:stretch>
              <a:fillRect/>
            </a:stretch>
          </p:blipFill>
          <p:spPr>
            <a:xfrm>
              <a:off x="6883889" y="2334232"/>
              <a:ext cx="3910345" cy="3600000"/>
            </a:xfrm>
            <a:prstGeom prst="rect">
              <a:avLst/>
            </a:prstGeom>
          </p:spPr>
        </p:pic>
      </p:grpSp>
      <p:sp>
        <p:nvSpPr>
          <p:cNvPr id="8" name="向右箭號 7"/>
          <p:cNvSpPr/>
          <p:nvPr/>
        </p:nvSpPr>
        <p:spPr>
          <a:xfrm>
            <a:off x="5540324" y="3645504"/>
            <a:ext cx="1019504" cy="746235"/>
          </a:xfrm>
          <a:prstGeom prst="rightArrow">
            <a:avLst/>
          </a:prstGeom>
          <a:solidFill>
            <a:srgbClr val="00AD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13" name="矩形 12"/>
          <p:cNvSpPr/>
          <p:nvPr/>
        </p:nvSpPr>
        <p:spPr>
          <a:xfrm>
            <a:off x="4024804" y="6005545"/>
            <a:ext cx="4142392" cy="369332"/>
          </a:xfrm>
          <a:prstGeom prst="rect">
            <a:avLst/>
          </a:prstGeom>
        </p:spPr>
        <p:txBody>
          <a:bodyPr wrap="square">
            <a:spAutoFit/>
          </a:bodyPr>
          <a:lstStyle/>
          <a:p>
            <a:r>
              <a:rPr lang="zh-TW" altLang="en-US" dirty="0" smtClean="0">
                <a:solidFill>
                  <a:srgbClr val="EEEEEE"/>
                </a:solidFill>
              </a:rPr>
              <a:t>圖片來源</a:t>
            </a:r>
            <a:r>
              <a:rPr lang="en-US" altLang="zh-TW" dirty="0">
                <a:solidFill>
                  <a:srgbClr val="EEEEEE"/>
                </a:solidFill>
              </a:rPr>
              <a:t>https://iter01.com/507556.html</a:t>
            </a:r>
            <a:endParaRPr lang="zh-TW" altLang="en-US" dirty="0">
              <a:solidFill>
                <a:srgbClr val="EEEEEE"/>
              </a:solidFill>
            </a:endParaRPr>
          </a:p>
        </p:txBody>
      </p:sp>
    </p:spTree>
    <p:extLst>
      <p:ext uri="{BB962C8B-B14F-4D97-AF65-F5344CB8AC3E}">
        <p14:creationId xmlns:p14="http://schemas.microsoft.com/office/powerpoint/2010/main" val="6598186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9" name="矩形 8"/>
          <p:cNvSpPr/>
          <p:nvPr/>
        </p:nvSpPr>
        <p:spPr>
          <a:xfrm>
            <a:off x="1228087" y="2056665"/>
            <a:ext cx="9240216"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選擇一個離當前圓心最遠的觀測點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和一個距離</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最遠的點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i2</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3312737"/>
            <a:ext cx="9397872"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剩下所有的點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選擇</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或</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i2</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較近的點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分配成兩個新的圓</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計算半徑</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矩形 10"/>
          <p:cNvSpPr/>
          <p:nvPr/>
        </p:nvSpPr>
        <p:spPr>
          <a:xfrm>
            <a:off x="1228087" y="4568809"/>
            <a:ext cx="6008376"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不斷遞迴以上步驟到最後一個點</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483327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8" name="群組 7"/>
          <p:cNvGrpSpPr/>
          <p:nvPr/>
        </p:nvGrpSpPr>
        <p:grpSpPr>
          <a:xfrm>
            <a:off x="1080612" y="2203704"/>
            <a:ext cx="10030776" cy="3401568"/>
            <a:chOff x="1228087" y="1728216"/>
            <a:chExt cx="9653273" cy="3273552"/>
          </a:xfrm>
        </p:grpSpPr>
        <p:sp>
          <p:nvSpPr>
            <p:cNvPr id="7" name="矩形 6"/>
            <p:cNvSpPr/>
            <p:nvPr/>
          </p:nvSpPr>
          <p:spPr>
            <a:xfrm>
              <a:off x="1228087" y="1728216"/>
              <a:ext cx="9653273" cy="327355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1385188" y="1932383"/>
              <a:ext cx="9229601" cy="2840786"/>
              <a:chOff x="1228087" y="1932383"/>
              <a:chExt cx="9229601" cy="2840786"/>
            </a:xfrm>
          </p:grpSpPr>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b="37642"/>
              <a:stretch/>
            </p:blipFill>
            <p:spPr>
              <a:xfrm>
                <a:off x="1228087" y="1932383"/>
                <a:ext cx="4091475" cy="2840786"/>
              </a:xfrm>
              <a:prstGeom prst="rect">
                <a:avLst/>
              </a:prstGeom>
              <a:solidFill>
                <a:srgbClr val="FFFFFF"/>
              </a:solidFill>
            </p:spPr>
          </p:pic>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t="62464"/>
              <a:stretch/>
            </p:blipFill>
            <p:spPr>
              <a:xfrm>
                <a:off x="6366213" y="2497797"/>
                <a:ext cx="4091475" cy="1709958"/>
              </a:xfrm>
              <a:prstGeom prst="rect">
                <a:avLst/>
              </a:prstGeom>
              <a:solidFill>
                <a:srgbClr val="FFFFFF"/>
              </a:solidFill>
            </p:spPr>
          </p:pic>
        </p:grpSp>
      </p:grpSp>
    </p:spTree>
    <p:extLst>
      <p:ext uri="{BB962C8B-B14F-4D97-AF65-F5344CB8AC3E}">
        <p14:creationId xmlns:p14="http://schemas.microsoft.com/office/powerpoint/2010/main" val="36980454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搜尋方</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9" name="矩形 8"/>
          <p:cNvSpPr/>
          <p:nvPr/>
        </p:nvSpPr>
        <p:spPr>
          <a:xfrm>
            <a:off x="1228087" y="2056665"/>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從上而下尋找較近的點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從路經所有節點中找到最近的觀測點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計算出與這個觀測點的距離當作上界</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3312737"/>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檢查最近觀測點的兄弟節點的圓心距離是否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兄弟節點的圓半徑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前面的上界值</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4568809"/>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如果</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step2</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不成立</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則需同樣方法檢查兄弟節點內的子樹</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102108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5" name="群組 4"/>
          <p:cNvGrpSpPr/>
          <p:nvPr/>
        </p:nvGrpSpPr>
        <p:grpSpPr>
          <a:xfrm>
            <a:off x="3206814" y="1641290"/>
            <a:ext cx="5778373" cy="4702612"/>
            <a:chOff x="3206814" y="1641290"/>
            <a:chExt cx="5778373" cy="4702612"/>
          </a:xfrm>
        </p:grpSpPr>
        <p:pic>
          <p:nvPicPr>
            <p:cNvPr id="12" name="圖片 11"/>
            <p:cNvPicPr>
              <a:picLocks noChangeAspect="1"/>
            </p:cNvPicPr>
            <p:nvPr/>
          </p:nvPicPr>
          <p:blipFill>
            <a:blip r:embed="rId2"/>
            <a:stretch>
              <a:fillRect/>
            </a:stretch>
          </p:blipFill>
          <p:spPr>
            <a:xfrm>
              <a:off x="3206814" y="1641290"/>
              <a:ext cx="5778373" cy="4702612"/>
            </a:xfrm>
            <a:prstGeom prst="rect">
              <a:avLst/>
            </a:prstGeom>
          </p:spPr>
        </p:pic>
        <p:sp>
          <p:nvSpPr>
            <p:cNvPr id="3" name="矩形 2"/>
            <p:cNvSpPr/>
            <p:nvPr/>
          </p:nvSpPr>
          <p:spPr>
            <a:xfrm>
              <a:off x="7420303" y="6011917"/>
              <a:ext cx="1439918"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矩形 5"/>
          <p:cNvSpPr/>
          <p:nvPr/>
        </p:nvSpPr>
        <p:spPr>
          <a:xfrm>
            <a:off x="3424371" y="6337738"/>
            <a:ext cx="5343258" cy="369332"/>
          </a:xfrm>
          <a:prstGeom prst="rect">
            <a:avLst/>
          </a:prstGeom>
        </p:spPr>
        <p:txBody>
          <a:bodyPr wrap="none">
            <a:spAutoFit/>
          </a:bodyPr>
          <a:lstStyle/>
          <a:p>
            <a:r>
              <a:rPr lang="zh-TW" altLang="en-US" dirty="0" smtClean="0">
                <a:solidFill>
                  <a:schemeClr val="bg1"/>
                </a:solidFill>
              </a:rPr>
              <a:t>圖片來源</a:t>
            </a:r>
            <a:r>
              <a:rPr lang="en-US" altLang="zh-TW" dirty="0">
                <a:solidFill>
                  <a:schemeClr val="bg1"/>
                </a:solidFill>
              </a:rPr>
              <a:t>https://kknews.cc/zh-tw/code/bpvpp96.html</a:t>
            </a:r>
            <a:endParaRPr lang="zh-TW" altLang="en-US" dirty="0">
              <a:solidFill>
                <a:schemeClr val="bg1"/>
              </a:solidFill>
            </a:endParaRPr>
          </a:p>
        </p:txBody>
      </p:sp>
    </p:spTree>
    <p:extLst>
      <p:ext uri="{BB962C8B-B14F-4D97-AF65-F5344CB8AC3E}">
        <p14:creationId xmlns:p14="http://schemas.microsoft.com/office/powerpoint/2010/main" val="18374770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1146468"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2795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點</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模型實現不困難</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6"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分類精準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模型調變擴充容易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較不須訓練時間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矩形 12"/>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7" name="圓角矩形 16"/>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計算量大</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需較多預測時間</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且會跟著訓練資料成長</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圓角矩形 17"/>
          <p:cNvSpPr/>
          <p:nvPr/>
        </p:nvSpPr>
        <p:spPr>
          <a:xfrm>
            <a:off x="1228086" y="541379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KNN</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容易受到</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樣</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本</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不平均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特徵值大小差距</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離群值 等等影響</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圓角矩形 18"/>
          <p:cNvSpPr/>
          <p:nvPr/>
        </p:nvSpPr>
        <p:spPr>
          <a:xfrm>
            <a:off x="1228086" y="60864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過擬和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51239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5827236"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implement on STM32</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物件 2"/>
          <p:cNvGraphicFramePr>
            <a:graphicFrameLocks noChangeAspect="1"/>
          </p:cNvGraphicFramePr>
          <p:nvPr>
            <p:extLst>
              <p:ext uri="{D42A27DB-BD31-4B8C-83A1-F6EECF244321}">
                <p14:modId xmlns:p14="http://schemas.microsoft.com/office/powerpoint/2010/main" val="35638647"/>
              </p:ext>
            </p:extLst>
          </p:nvPr>
        </p:nvGraphicFramePr>
        <p:xfrm>
          <a:off x="4897703" y="2027808"/>
          <a:ext cx="2396594" cy="3028824"/>
        </p:xfrm>
        <a:graphic>
          <a:graphicData uri="http://schemas.openxmlformats.org/presentationml/2006/ole">
            <mc:AlternateContent xmlns:mc="http://schemas.openxmlformats.org/markup-compatibility/2006">
              <mc:Choice xmlns:v="urn:schemas-microsoft-com:vml" Requires="v">
                <p:oleObj spid="_x0000_s15408" name="封裝程式殼層物件" showAsIcon="1" r:id="rId3" imgW="517680" imgH="654480" progId="Package">
                  <p:embed/>
                </p:oleObj>
              </mc:Choice>
              <mc:Fallback>
                <p:oleObj name="封裝程式殼層物件" showAsIcon="1" r:id="rId3" imgW="517680" imgH="654480" progId="Package">
                  <p:embed/>
                  <p:pic>
                    <p:nvPicPr>
                      <p:cNvPr id="0" name=""/>
                      <p:cNvPicPr/>
                      <p:nvPr/>
                    </p:nvPicPr>
                    <p:blipFill>
                      <a:blip r:embed="rId4"/>
                      <a:stretch>
                        <a:fillRect/>
                      </a:stretch>
                    </p:blipFill>
                    <p:spPr>
                      <a:xfrm>
                        <a:off x="4897703" y="2027808"/>
                        <a:ext cx="2396594" cy="3028824"/>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31003204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254498"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Algorithm Compare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971457641"/>
              </p:ext>
            </p:extLst>
          </p:nvPr>
        </p:nvGraphicFramePr>
        <p:xfrm>
          <a:off x="1584528" y="1857802"/>
          <a:ext cx="8127999" cy="418107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62989704"/>
                    </a:ext>
                  </a:extLst>
                </a:gridCol>
                <a:gridCol w="2709333">
                  <a:extLst>
                    <a:ext uri="{9D8B030D-6E8A-4147-A177-3AD203B41FA5}">
                      <a16:colId xmlns:a16="http://schemas.microsoft.com/office/drawing/2014/main" val="865589971"/>
                    </a:ext>
                  </a:extLst>
                </a:gridCol>
                <a:gridCol w="2709333">
                  <a:extLst>
                    <a:ext uri="{9D8B030D-6E8A-4147-A177-3AD203B41FA5}">
                      <a16:colId xmlns:a16="http://schemas.microsoft.com/office/drawing/2014/main" val="3315171081"/>
                    </a:ext>
                  </a:extLst>
                </a:gridCol>
              </a:tblGrid>
              <a:tr h="525319">
                <a:tc>
                  <a:txBody>
                    <a:bodyPr/>
                    <a:lstStyle/>
                    <a:p>
                      <a:pPr algn="ctr"/>
                      <a:endParaRPr lang="zh-TW" altLang="en-US" dirty="0"/>
                    </a:p>
                  </a:txBody>
                  <a:tcPr/>
                </a:tc>
                <a:tc>
                  <a:txBody>
                    <a:bodyPr/>
                    <a:lstStyle/>
                    <a:p>
                      <a:pPr algn="ctr"/>
                      <a:r>
                        <a:rPr lang="zh-TW" altLang="en-US" dirty="0" smtClean="0"/>
                        <a:t>模糊邏輯</a:t>
                      </a:r>
                      <a:endParaRPr lang="zh-TW" altLang="en-US" dirty="0"/>
                    </a:p>
                  </a:txBody>
                  <a:tcPr/>
                </a:tc>
                <a:tc>
                  <a:txBody>
                    <a:bodyPr/>
                    <a:lstStyle/>
                    <a:p>
                      <a:pPr algn="ctr"/>
                      <a:r>
                        <a:rPr lang="en-US" altLang="zh-TW" dirty="0" smtClean="0"/>
                        <a:t>KNN</a:t>
                      </a:r>
                      <a:endParaRPr lang="zh-TW" altLang="en-US" dirty="0"/>
                    </a:p>
                  </a:txBody>
                  <a:tcPr/>
                </a:tc>
                <a:extLst>
                  <a:ext uri="{0D108BD9-81ED-4DB2-BD59-A6C34878D82A}">
                    <a16:rowId xmlns:a16="http://schemas.microsoft.com/office/drawing/2014/main" val="3789132328"/>
                  </a:ext>
                </a:extLst>
              </a:tr>
              <a:tr h="525319">
                <a:tc>
                  <a:txBody>
                    <a:bodyPr/>
                    <a:lstStyle/>
                    <a:p>
                      <a:pPr algn="ctr"/>
                      <a:r>
                        <a:rPr lang="zh-TW" altLang="en-US" dirty="0" smtClean="0">
                          <a:solidFill>
                            <a:schemeClr val="bg1"/>
                          </a:solidFill>
                        </a:rPr>
                        <a:t>實現難度</a:t>
                      </a:r>
                      <a:endParaRPr lang="zh-TW" altLang="en-US" dirty="0">
                        <a:solidFill>
                          <a:schemeClr val="bg1"/>
                        </a:solidFill>
                      </a:endParaRPr>
                    </a:p>
                  </a:txBody>
                  <a:tcPr>
                    <a:solidFill>
                      <a:srgbClr val="4472C4"/>
                    </a:solidFill>
                  </a:tcPr>
                </a:tc>
                <a:tc>
                  <a:txBody>
                    <a:bodyPr/>
                    <a:lstStyle/>
                    <a:p>
                      <a:r>
                        <a:rPr lang="zh-TW" altLang="en-US" dirty="0" smtClean="0"/>
                        <a:t>比起</a:t>
                      </a:r>
                      <a:r>
                        <a:rPr lang="en-US" altLang="zh-TW" dirty="0" smtClean="0"/>
                        <a:t>KNN</a:t>
                      </a:r>
                      <a:r>
                        <a:rPr lang="zh-TW" altLang="en-US" dirty="0" smtClean="0"/>
                        <a:t>稍微難一點</a:t>
                      </a:r>
                      <a:endParaRPr lang="zh-TW" altLang="en-US" dirty="0"/>
                    </a:p>
                  </a:txBody>
                  <a:tcPr/>
                </a:tc>
                <a:tc>
                  <a:txBody>
                    <a:bodyPr/>
                    <a:lstStyle/>
                    <a:p>
                      <a:r>
                        <a:rPr lang="zh-TW" altLang="en-US" dirty="0" smtClean="0"/>
                        <a:t>各方面都算簡單</a:t>
                      </a:r>
                      <a:endParaRPr lang="zh-TW" altLang="en-US" dirty="0"/>
                    </a:p>
                  </a:txBody>
                  <a:tcPr/>
                </a:tc>
                <a:extLst>
                  <a:ext uri="{0D108BD9-81ED-4DB2-BD59-A6C34878D82A}">
                    <a16:rowId xmlns:a16="http://schemas.microsoft.com/office/drawing/2014/main" val="3830136532"/>
                  </a:ext>
                </a:extLst>
              </a:tr>
              <a:tr h="525319">
                <a:tc>
                  <a:txBody>
                    <a:bodyPr/>
                    <a:lstStyle/>
                    <a:p>
                      <a:pPr algn="ctr"/>
                      <a:r>
                        <a:rPr lang="zh-TW" altLang="en-US" dirty="0" smtClean="0">
                          <a:solidFill>
                            <a:schemeClr val="bg1"/>
                          </a:solidFill>
                        </a:rPr>
                        <a:t>執行速度</a:t>
                      </a:r>
                      <a:endParaRPr lang="zh-TW" altLang="en-US" dirty="0">
                        <a:solidFill>
                          <a:schemeClr val="bg1"/>
                        </a:solidFill>
                      </a:endParaRPr>
                    </a:p>
                  </a:txBody>
                  <a:tcPr>
                    <a:solidFill>
                      <a:srgbClr val="4472C4"/>
                    </a:solidFill>
                  </a:tcPr>
                </a:tc>
                <a:tc>
                  <a:txBody>
                    <a:bodyPr/>
                    <a:lstStyle/>
                    <a:p>
                      <a:r>
                        <a:rPr lang="zh-TW" altLang="en-US" dirty="0" smtClean="0"/>
                        <a:t>單個項目執行時間</a:t>
                      </a:r>
                      <a:r>
                        <a:rPr lang="en-US" altLang="zh-TW" dirty="0" smtClean="0"/>
                        <a:t>0.13ms</a:t>
                      </a:r>
                      <a:endParaRPr lang="zh-TW" altLang="en-US" dirty="0"/>
                    </a:p>
                  </a:txBody>
                  <a:tcPr/>
                </a:tc>
                <a:tc>
                  <a:txBody>
                    <a:bodyPr/>
                    <a:lstStyle/>
                    <a:p>
                      <a:r>
                        <a:rPr lang="zh-TW" altLang="en-US" dirty="0" smtClean="0"/>
                        <a:t>每一輪執行時先</a:t>
                      </a:r>
                      <a:r>
                        <a:rPr lang="en-US" altLang="zh-TW" dirty="0" smtClean="0"/>
                        <a:t>100ms</a:t>
                      </a:r>
                      <a:endParaRPr lang="zh-TW" altLang="en-US" dirty="0"/>
                    </a:p>
                  </a:txBody>
                  <a:tcPr/>
                </a:tc>
                <a:extLst>
                  <a:ext uri="{0D108BD9-81ED-4DB2-BD59-A6C34878D82A}">
                    <a16:rowId xmlns:a16="http://schemas.microsoft.com/office/drawing/2014/main" val="1947261836"/>
                  </a:ext>
                </a:extLst>
              </a:tr>
              <a:tr h="525319">
                <a:tc>
                  <a:txBody>
                    <a:bodyPr/>
                    <a:lstStyle/>
                    <a:p>
                      <a:pPr algn="ctr"/>
                      <a:r>
                        <a:rPr lang="zh-TW" altLang="en-US" dirty="0" smtClean="0">
                          <a:solidFill>
                            <a:schemeClr val="bg1"/>
                          </a:solidFill>
                        </a:rPr>
                        <a:t>消耗空間</a:t>
                      </a:r>
                      <a:endParaRPr lang="zh-TW" altLang="en-US" dirty="0">
                        <a:solidFill>
                          <a:schemeClr val="bg1"/>
                        </a:solidFill>
                      </a:endParaRPr>
                    </a:p>
                  </a:txBody>
                  <a:tcPr>
                    <a:solidFill>
                      <a:srgbClr val="4472C4"/>
                    </a:solidFill>
                  </a:tcPr>
                </a:tc>
                <a:tc>
                  <a:txBody>
                    <a:bodyPr/>
                    <a:lstStyle/>
                    <a:p>
                      <a:r>
                        <a:rPr lang="zh-TW" altLang="en-US" dirty="0" smtClean="0"/>
                        <a:t>空間消耗極低</a:t>
                      </a:r>
                      <a:r>
                        <a:rPr lang="en-US" altLang="zh-TW" dirty="0" smtClean="0"/>
                        <a:t>,</a:t>
                      </a:r>
                      <a:r>
                        <a:rPr lang="zh-TW" altLang="en-US" dirty="0" smtClean="0"/>
                        <a:t>只需要建構模糊集合就好</a:t>
                      </a:r>
                      <a:endParaRPr lang="zh-TW" altLang="en-US" dirty="0"/>
                    </a:p>
                  </a:txBody>
                  <a:tcPr/>
                </a:tc>
                <a:tc>
                  <a:txBody>
                    <a:bodyPr/>
                    <a:lstStyle/>
                    <a:p>
                      <a:r>
                        <a:rPr lang="zh-TW" altLang="en-US" dirty="0" smtClean="0"/>
                        <a:t>空間依照訓練資料做成長</a:t>
                      </a:r>
                      <a:endParaRPr lang="zh-TW" altLang="en-US" dirty="0"/>
                    </a:p>
                  </a:txBody>
                  <a:tcPr/>
                </a:tc>
                <a:extLst>
                  <a:ext uri="{0D108BD9-81ED-4DB2-BD59-A6C34878D82A}">
                    <a16:rowId xmlns:a16="http://schemas.microsoft.com/office/drawing/2014/main" val="3512119215"/>
                  </a:ext>
                </a:extLst>
              </a:tr>
              <a:tr h="525319">
                <a:tc>
                  <a:txBody>
                    <a:bodyPr/>
                    <a:lstStyle/>
                    <a:p>
                      <a:pPr algn="ctr"/>
                      <a:r>
                        <a:rPr lang="zh-TW" altLang="en-US" dirty="0" smtClean="0">
                          <a:solidFill>
                            <a:schemeClr val="bg1"/>
                          </a:solidFill>
                        </a:rPr>
                        <a:t>精確度</a:t>
                      </a:r>
                      <a:endParaRPr lang="zh-TW" altLang="en-US" dirty="0">
                        <a:solidFill>
                          <a:schemeClr val="bg1"/>
                        </a:solidFill>
                      </a:endParaRPr>
                    </a:p>
                  </a:txBody>
                  <a:tcPr>
                    <a:solidFill>
                      <a:srgbClr val="4472C4"/>
                    </a:solidFill>
                  </a:tcPr>
                </a:tc>
                <a:tc>
                  <a:txBody>
                    <a:bodyPr/>
                    <a:lstStyle/>
                    <a:p>
                      <a:r>
                        <a:rPr lang="zh-TW" altLang="en-US" dirty="0" smtClean="0"/>
                        <a:t>精確度依照專家經驗程度</a:t>
                      </a:r>
                      <a:endParaRPr lang="zh-TW" altLang="en-US" dirty="0"/>
                    </a:p>
                  </a:txBody>
                  <a:tcPr/>
                </a:tc>
                <a:tc>
                  <a:txBody>
                    <a:bodyPr/>
                    <a:lstStyle/>
                    <a:p>
                      <a:r>
                        <a:rPr lang="zh-TW" altLang="en-US" dirty="0" smtClean="0"/>
                        <a:t>精確度高</a:t>
                      </a:r>
                      <a:endParaRPr lang="zh-TW" altLang="en-US" dirty="0"/>
                    </a:p>
                  </a:txBody>
                  <a:tcPr/>
                </a:tc>
                <a:extLst>
                  <a:ext uri="{0D108BD9-81ED-4DB2-BD59-A6C34878D82A}">
                    <a16:rowId xmlns:a16="http://schemas.microsoft.com/office/drawing/2014/main" val="353124192"/>
                  </a:ext>
                </a:extLst>
              </a:tr>
              <a:tr h="525319">
                <a:tc>
                  <a:txBody>
                    <a:bodyPr/>
                    <a:lstStyle/>
                    <a:p>
                      <a:pPr algn="ctr"/>
                      <a:r>
                        <a:rPr lang="zh-TW" altLang="en-US" dirty="0" smtClean="0">
                          <a:solidFill>
                            <a:schemeClr val="bg1"/>
                          </a:solidFill>
                        </a:rPr>
                        <a:t>優點</a:t>
                      </a:r>
                      <a:endParaRPr lang="zh-TW" altLang="en-US" dirty="0">
                        <a:solidFill>
                          <a:schemeClr val="bg1"/>
                        </a:solidFill>
                      </a:endParaRPr>
                    </a:p>
                  </a:txBody>
                  <a:tcPr>
                    <a:solidFill>
                      <a:srgbClr val="4472C4"/>
                    </a:solidFill>
                  </a:tcPr>
                </a:tc>
                <a:tc>
                  <a:txBody>
                    <a:bodyPr/>
                    <a:lstStyle/>
                    <a:p>
                      <a:r>
                        <a:rPr lang="zh-TW" altLang="en-US" dirty="0" smtClean="0"/>
                        <a:t>計算量非常低</a:t>
                      </a:r>
                      <a:r>
                        <a:rPr lang="en-US" altLang="zh-TW" dirty="0" smtClean="0"/>
                        <a:t>,</a:t>
                      </a:r>
                      <a:r>
                        <a:rPr lang="zh-TW" altLang="en-US" dirty="0" smtClean="0"/>
                        <a:t>實現容易</a:t>
                      </a:r>
                      <a:endParaRPr lang="zh-TW" altLang="en-US" dirty="0"/>
                    </a:p>
                  </a:txBody>
                  <a:tcPr/>
                </a:tc>
                <a:tc>
                  <a:txBody>
                    <a:bodyPr/>
                    <a:lstStyle/>
                    <a:p>
                      <a:r>
                        <a:rPr lang="zh-TW" altLang="en-US" dirty="0" smtClean="0"/>
                        <a:t>精準度高</a:t>
                      </a:r>
                      <a:r>
                        <a:rPr lang="en-US" altLang="zh-TW" dirty="0" smtClean="0"/>
                        <a:t>,</a:t>
                      </a:r>
                      <a:r>
                        <a:rPr lang="zh-TW" altLang="en-US" dirty="0" smtClean="0"/>
                        <a:t>實現容易</a:t>
                      </a:r>
                      <a:endParaRPr lang="zh-TW" altLang="en-US" dirty="0"/>
                    </a:p>
                  </a:txBody>
                  <a:tcPr/>
                </a:tc>
                <a:extLst>
                  <a:ext uri="{0D108BD9-81ED-4DB2-BD59-A6C34878D82A}">
                    <a16:rowId xmlns:a16="http://schemas.microsoft.com/office/drawing/2014/main" val="3720440561"/>
                  </a:ext>
                </a:extLst>
              </a:tr>
              <a:tr h="525319">
                <a:tc>
                  <a:txBody>
                    <a:bodyPr/>
                    <a:lstStyle/>
                    <a:p>
                      <a:pPr algn="ctr"/>
                      <a:r>
                        <a:rPr lang="zh-TW" altLang="en-US" dirty="0" smtClean="0">
                          <a:solidFill>
                            <a:schemeClr val="bg1"/>
                          </a:solidFill>
                        </a:rPr>
                        <a:t>缺點</a:t>
                      </a:r>
                      <a:endParaRPr lang="zh-TW" altLang="en-US" dirty="0">
                        <a:solidFill>
                          <a:schemeClr val="bg1"/>
                        </a:solidFill>
                      </a:endParaRPr>
                    </a:p>
                  </a:txBody>
                  <a:tcPr>
                    <a:solidFill>
                      <a:srgbClr val="4472C4"/>
                    </a:solidFill>
                  </a:tcPr>
                </a:tc>
                <a:tc>
                  <a:txBody>
                    <a:bodyPr/>
                    <a:lstStyle/>
                    <a:p>
                      <a:r>
                        <a:rPr lang="zh-TW" altLang="en-US" dirty="0" smtClean="0"/>
                        <a:t>需要有深厚的領域知識來建立邏輯規則</a:t>
                      </a:r>
                      <a:endParaRPr lang="zh-TW" altLang="en-US" dirty="0"/>
                    </a:p>
                  </a:txBody>
                  <a:tcPr/>
                </a:tc>
                <a:tc>
                  <a:txBody>
                    <a:bodyPr/>
                    <a:lstStyle/>
                    <a:p>
                      <a:r>
                        <a:rPr lang="zh-TW" altLang="en-US" dirty="0" smtClean="0"/>
                        <a:t>計算量跟消耗空間都高</a:t>
                      </a:r>
                      <a:r>
                        <a:rPr lang="en-US" altLang="zh-TW" dirty="0" smtClean="0"/>
                        <a:t>,</a:t>
                      </a:r>
                      <a:r>
                        <a:rPr lang="zh-TW" altLang="en-US" dirty="0" smtClean="0"/>
                        <a:t>需要額外的優化機制</a:t>
                      </a:r>
                      <a:r>
                        <a:rPr lang="en-US" altLang="zh-TW" dirty="0" smtClean="0"/>
                        <a:t>,</a:t>
                      </a:r>
                      <a:r>
                        <a:rPr lang="zh-TW" altLang="en-US" dirty="0" smtClean="0"/>
                        <a:t>以免演算法太僵硬</a:t>
                      </a:r>
                      <a:endParaRPr lang="en-US" altLang="zh-TW" dirty="0" smtClean="0"/>
                    </a:p>
                  </a:txBody>
                  <a:tcPr/>
                </a:tc>
                <a:extLst>
                  <a:ext uri="{0D108BD9-81ED-4DB2-BD59-A6C34878D82A}">
                    <a16:rowId xmlns:a16="http://schemas.microsoft.com/office/drawing/2014/main" val="967892453"/>
                  </a:ext>
                </a:extLst>
              </a:tr>
            </a:tbl>
          </a:graphicData>
        </a:graphic>
      </p:graphicFrame>
      <p:sp>
        <p:nvSpPr>
          <p:cNvPr id="6" name="矩形 5"/>
          <p:cNvSpPr/>
          <p:nvPr/>
        </p:nvSpPr>
        <p:spPr>
          <a:xfrm>
            <a:off x="1235723" y="1248125"/>
            <a:ext cx="349192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模糊邏輯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vs</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a:t>
            </a: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045551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7150">
          <a:solidFill>
            <a:schemeClr val="accent3">
              <a:lumMod val="75000"/>
            </a:schemeClr>
          </a:solidFill>
          <a:headEnd type="oval" w="med" len="med"/>
          <a:tailEnd type="oval" w="med" len="med"/>
        </a:ln>
        <a:effectLst>
          <a:innerShdw blurRad="63500" dist="50800">
            <a:prstClr val="black">
              <a:alpha val="50000"/>
            </a:prstClr>
          </a:innerShdw>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55718</TotalTime>
  <Words>9641</Words>
  <Application>Microsoft Office PowerPoint</Application>
  <PresentationFormat>寬螢幕</PresentationFormat>
  <Paragraphs>1157</Paragraphs>
  <Slides>138</Slides>
  <Notes>96</Notes>
  <HiddenSlides>0</HiddenSlides>
  <MMClips>2</MMClips>
  <ScaleCrop>false</ScaleCrop>
  <HeadingPairs>
    <vt:vector size="8" baseType="variant">
      <vt:variant>
        <vt:lpstr>使用字型</vt:lpstr>
      </vt:variant>
      <vt:variant>
        <vt:i4>16</vt:i4>
      </vt:variant>
      <vt:variant>
        <vt:lpstr>佈景主題</vt:lpstr>
      </vt:variant>
      <vt:variant>
        <vt:i4>6</vt:i4>
      </vt:variant>
      <vt:variant>
        <vt:lpstr>內嵌 OLE 伺服程式</vt:lpstr>
      </vt:variant>
      <vt:variant>
        <vt:i4>1</vt:i4>
      </vt:variant>
      <vt:variant>
        <vt:lpstr>投影片標題</vt:lpstr>
      </vt:variant>
      <vt:variant>
        <vt:i4>138</vt:i4>
      </vt:variant>
    </vt:vector>
  </HeadingPairs>
  <TitlesOfParts>
    <vt:vector size="161" baseType="lpstr">
      <vt:lpstr>librebaskerville-regular</vt:lpstr>
      <vt:lpstr>Microsoft YaHei UI</vt:lpstr>
      <vt:lpstr>PingFang TC</vt:lpstr>
      <vt:lpstr>PingFang TC Semibold</vt:lpstr>
      <vt:lpstr>Roboto</vt:lpstr>
      <vt:lpstr>Roboto Mono</vt:lpstr>
      <vt:lpstr>Rubik</vt:lpstr>
      <vt:lpstr>新細明體</vt:lpstr>
      <vt:lpstr>Arial</vt:lpstr>
      <vt:lpstr>Arial Black</vt:lpstr>
      <vt:lpstr>Bahnschrift SemiBold Condensed</vt:lpstr>
      <vt:lpstr>Calibri</vt:lpstr>
      <vt:lpstr>Calibri Light</vt:lpstr>
      <vt:lpstr>Cambria Math</vt:lpstr>
      <vt:lpstr>Times New Roman</vt:lpstr>
      <vt:lpstr>Wingdings</vt:lpstr>
      <vt:lpstr>5_自訂設計</vt:lpstr>
      <vt:lpstr>自訂設計</vt:lpstr>
      <vt:lpstr>1_自訂設計</vt:lpstr>
      <vt:lpstr>2_自訂設計</vt:lpstr>
      <vt:lpstr>3_自訂設計</vt:lpstr>
      <vt:lpstr>4_自訂設計</vt:lpstr>
      <vt:lpstr>封裝程式殼層物件</vt:lpstr>
      <vt:lpstr>AI and Big Data</vt:lpstr>
      <vt:lpstr>PowerPoint 簡報</vt:lpstr>
      <vt:lpstr>Intro</vt:lpstr>
      <vt:lpstr>PowerPoint 簡報</vt:lpstr>
      <vt:lpstr>PowerPoint 簡報</vt:lpstr>
      <vt:lpstr>PowerPoint 簡報</vt:lpstr>
      <vt:lpstr>Hazard Alert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Machine Learning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Data Mining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使用者</dc:creator>
  <cp:lastModifiedBy>Gordon_Zhuang</cp:lastModifiedBy>
  <cp:revision>772</cp:revision>
  <cp:lastPrinted>2018-12-25T03:38:30Z</cp:lastPrinted>
  <dcterms:created xsi:type="dcterms:W3CDTF">2018-10-30T15:49:10Z</dcterms:created>
  <dcterms:modified xsi:type="dcterms:W3CDTF">2021-11-04T05:55:42Z</dcterms:modified>
</cp:coreProperties>
</file>